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1"/>
  </p:sldMasterIdLst>
  <p:notesMasterIdLst>
    <p:notesMasterId r:id="rId70"/>
  </p:notesMasterIdLst>
  <p:handoutMasterIdLst>
    <p:handoutMasterId r:id="rId71"/>
  </p:handoutMasterIdLst>
  <p:sldIdLst>
    <p:sldId id="1545" r:id="rId2"/>
    <p:sldId id="1546" r:id="rId3"/>
    <p:sldId id="1607" r:id="rId4"/>
    <p:sldId id="1548" r:id="rId5"/>
    <p:sldId id="1608" r:id="rId6"/>
    <p:sldId id="1609" r:id="rId7"/>
    <p:sldId id="1610" r:id="rId8"/>
    <p:sldId id="1612" r:id="rId9"/>
    <p:sldId id="1613" r:id="rId10"/>
    <p:sldId id="1614" r:id="rId11"/>
    <p:sldId id="1615" r:id="rId12"/>
    <p:sldId id="1617" r:id="rId13"/>
    <p:sldId id="1618" r:id="rId14"/>
    <p:sldId id="1619" r:id="rId15"/>
    <p:sldId id="1621" r:id="rId16"/>
    <p:sldId id="1622" r:id="rId17"/>
    <p:sldId id="1623" r:id="rId18"/>
    <p:sldId id="1627" r:id="rId19"/>
    <p:sldId id="1624" r:id="rId20"/>
    <p:sldId id="1625" r:id="rId21"/>
    <p:sldId id="1629" r:id="rId22"/>
    <p:sldId id="1626" r:id="rId23"/>
    <p:sldId id="1630" r:id="rId24"/>
    <p:sldId id="1631" r:id="rId25"/>
    <p:sldId id="1632" r:id="rId26"/>
    <p:sldId id="1633" r:id="rId27"/>
    <p:sldId id="1634" r:id="rId28"/>
    <p:sldId id="1635" r:id="rId29"/>
    <p:sldId id="1636" r:id="rId30"/>
    <p:sldId id="1637" r:id="rId31"/>
    <p:sldId id="1639" r:id="rId32"/>
    <p:sldId id="1638" r:id="rId33"/>
    <p:sldId id="1640" r:id="rId34"/>
    <p:sldId id="1641" r:id="rId35"/>
    <p:sldId id="1642" r:id="rId36"/>
    <p:sldId id="1643" r:id="rId37"/>
    <p:sldId id="1647" r:id="rId38"/>
    <p:sldId id="1648" r:id="rId39"/>
    <p:sldId id="1649" r:id="rId40"/>
    <p:sldId id="1650" r:id="rId41"/>
    <p:sldId id="1651" r:id="rId42"/>
    <p:sldId id="1653" r:id="rId43"/>
    <p:sldId id="1654" r:id="rId44"/>
    <p:sldId id="1655" r:id="rId45"/>
    <p:sldId id="1656" r:id="rId46"/>
    <p:sldId id="1657" r:id="rId47"/>
    <p:sldId id="1659" r:id="rId48"/>
    <p:sldId id="1660" r:id="rId49"/>
    <p:sldId id="1661" r:id="rId50"/>
    <p:sldId id="1663" r:id="rId51"/>
    <p:sldId id="1664" r:id="rId52"/>
    <p:sldId id="1667" r:id="rId53"/>
    <p:sldId id="1669" r:id="rId54"/>
    <p:sldId id="1670" r:id="rId55"/>
    <p:sldId id="1671" r:id="rId56"/>
    <p:sldId id="1672" r:id="rId57"/>
    <p:sldId id="1673" r:id="rId58"/>
    <p:sldId id="1674" r:id="rId59"/>
    <p:sldId id="1675" r:id="rId60"/>
    <p:sldId id="1677" r:id="rId61"/>
    <p:sldId id="1678" r:id="rId62"/>
    <p:sldId id="1679" r:id="rId63"/>
    <p:sldId id="1680" r:id="rId64"/>
    <p:sldId id="1683" r:id="rId65"/>
    <p:sldId id="1687" r:id="rId66"/>
    <p:sldId id="1688" r:id="rId67"/>
    <p:sldId id="1689" r:id="rId68"/>
    <p:sldId id="1690" r:id="rId69"/>
  </p:sldIdLst>
  <p:sldSz cx="10058400" cy="7772400"/>
  <p:notesSz cx="7315200" cy="9601200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sz="22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50000"/>
      </a:spcBef>
      <a:spcAft>
        <a:spcPct val="0"/>
      </a:spcAft>
      <a:defRPr sz="22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50000"/>
      </a:spcBef>
      <a:spcAft>
        <a:spcPct val="0"/>
      </a:spcAft>
      <a:defRPr sz="22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50000"/>
      </a:spcBef>
      <a:spcAft>
        <a:spcPct val="0"/>
      </a:spcAft>
      <a:defRPr sz="22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50000"/>
      </a:spcBef>
      <a:spcAft>
        <a:spcPct val="0"/>
      </a:spcAft>
      <a:defRPr sz="22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2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2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2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2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thany Quillinan" initials="" lastIdx="9" clrIdx="0"/>
  <p:cmAuthor id="1" name="Russell A. Boyle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0000FF"/>
    <a:srgbClr val="F8F8F8"/>
    <a:srgbClr val="0000CC"/>
    <a:srgbClr val="5F5F5F"/>
    <a:srgbClr val="777777"/>
    <a:srgbClr val="CCE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645" autoAdjust="0"/>
  </p:normalViewPr>
  <p:slideViewPr>
    <p:cSldViewPr snapToGrid="0">
      <p:cViewPr varScale="1">
        <p:scale>
          <a:sx n="76" d="100"/>
          <a:sy n="76" d="100"/>
        </p:scale>
        <p:origin x="-1626" y="-84"/>
      </p:cViewPr>
      <p:guideLst>
        <p:guide orient="horz" pos="2442"/>
        <p:guide pos="3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12618"/>
    </p:cViewPr>
  </p:sorterViewPr>
  <p:notesViewPr>
    <p:cSldViewPr snapToGrid="0">
      <p:cViewPr varScale="1">
        <p:scale>
          <a:sx n="66" d="100"/>
          <a:sy n="66" d="100"/>
        </p:scale>
        <p:origin x="-3144" y="-96"/>
      </p:cViewPr>
      <p:guideLst>
        <p:guide orient="horz" pos="2478"/>
        <p:guide pos="230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706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1" tIns="47762" rIns="95521" bIns="47762" numCol="1" anchor="t" anchorCtr="0" compatLnSpc="1">
            <a:prstTxWarp prst="textNoShape">
              <a:avLst/>
            </a:prstTxWarp>
          </a:bodyPr>
          <a:lstStyle>
            <a:lvl1pPr defTabSz="957263" eaLnBrk="0" hangingPunct="0">
              <a:spcBef>
                <a:spcPct val="0"/>
              </a:spcBef>
              <a:defRPr sz="1300" b="0"/>
            </a:lvl1pPr>
          </a:lstStyle>
          <a:p>
            <a:r>
              <a:rPr lang="en-US" altLang="en-US"/>
              <a:t>Class 13   Data Analysis: Exploring, Summarizing, Predicting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8138" y="0"/>
            <a:ext cx="3167062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1" tIns="47762" rIns="95521" bIns="47762" numCol="1" anchor="t" anchorCtr="0" compatLnSpc="1">
            <a:prstTxWarp prst="textNoShape">
              <a:avLst/>
            </a:prstTxWarp>
          </a:bodyPr>
          <a:lstStyle>
            <a:lvl1pPr algn="r" defTabSz="957263" eaLnBrk="0" hangingPunct="0">
              <a:spcBef>
                <a:spcPct val="0"/>
              </a:spcBef>
              <a:defRPr sz="1300" b="0"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9336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52450" y="541338"/>
            <a:ext cx="6210300" cy="4799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51" name="Rectangle 31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47675" y="5426075"/>
            <a:ext cx="6389688" cy="1087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222" rIns="0" bIns="47222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52" name="Rectangle 3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8263" y="76200"/>
            <a:ext cx="655637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9343" tIns="44672" rIns="89343" bIns="44672" numCol="1" anchor="t" anchorCtr="0" compatLnSpc="1">
            <a:prstTxWarp prst="textNoShape">
              <a:avLst/>
            </a:prstTxWarp>
            <a:spAutoFit/>
          </a:bodyPr>
          <a:lstStyle>
            <a:lvl1pPr defTabSz="893763" eaLnBrk="0" hangingPunct="0">
              <a:spcBef>
                <a:spcPct val="0"/>
              </a:spcBef>
              <a:defRPr sz="1000" b="0"/>
            </a:lvl1pPr>
          </a:lstStyle>
          <a:p>
            <a:r>
              <a:rPr lang="en-US" altLang="en-US"/>
              <a:t>Class 13   Data Analysis: Exploring, Summarizing, Predicting</a:t>
            </a:r>
          </a:p>
        </p:txBody>
      </p:sp>
      <p:sp>
        <p:nvSpPr>
          <p:cNvPr id="30753" name="Rectangle 33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61963" y="9042400"/>
            <a:ext cx="4822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89343" bIns="274320" numCol="1" anchor="b" anchorCtr="0" compatLnSpc="1">
            <a:prstTxWarp prst="textNoShape">
              <a:avLst/>
            </a:prstTxWarp>
          </a:bodyPr>
          <a:lstStyle>
            <a:lvl1pPr defTabSz="893763" eaLnBrk="0" hangingPunct="0">
              <a:spcBef>
                <a:spcPct val="0"/>
              </a:spcBef>
              <a:defRPr sz="900" b="0"/>
            </a:lvl1pPr>
          </a:lstStyle>
          <a:p>
            <a:r>
              <a:rPr lang="en-US" altLang="en-US"/>
              <a:t>Copyright © 2006 by ETI Group.</a:t>
            </a:r>
          </a:p>
        </p:txBody>
      </p:sp>
      <p:sp>
        <p:nvSpPr>
          <p:cNvPr id="30754" name="Rectangle 34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256088" y="9051925"/>
            <a:ext cx="259397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43" tIns="0" rIns="0" bIns="274320" numCol="1" anchor="b" anchorCtr="0" compatLnSpc="1">
            <a:prstTxWarp prst="textNoShape">
              <a:avLst/>
            </a:prstTxWarp>
          </a:bodyPr>
          <a:lstStyle>
            <a:lvl1pPr algn="r" defTabSz="893763" eaLnBrk="0" hangingPunct="0">
              <a:spcBef>
                <a:spcPct val="0"/>
              </a:spcBef>
              <a:defRPr sz="900" b="0"/>
            </a:lvl1pPr>
          </a:lstStyle>
          <a:p>
            <a:r>
              <a:rPr lang="en-US" altLang="en-US"/>
              <a:t>6-</a:t>
            </a:r>
            <a:fld id="{5EC0185F-3256-426F-9258-A40EF55FE4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35615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3954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45395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4539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6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9775" y="527050"/>
            <a:ext cx="5903913" cy="4560888"/>
          </a:xfrm>
          <a:ln/>
        </p:spPr>
      </p:sp>
      <p:sp>
        <p:nvSpPr>
          <p:cNvPr id="3596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46063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9775" y="527050"/>
            <a:ext cx="5903913" cy="4560888"/>
          </a:xfrm>
          <a:ln/>
        </p:spPr>
      </p:sp>
      <p:sp>
        <p:nvSpPr>
          <p:cNvPr id="3598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46063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2434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0243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024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482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0448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0448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6530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0653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065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0626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1062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106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5746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1574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157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7794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1779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177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5986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2598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259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9842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1984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198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9775" y="527050"/>
            <a:ext cx="5903913" cy="4560888"/>
          </a:xfrm>
          <a:ln/>
        </p:spPr>
      </p:sp>
      <p:sp>
        <p:nvSpPr>
          <p:cNvPr id="3456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1890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2189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218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0082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3008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3008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3938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2393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239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2130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3213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321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4178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3417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341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6226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3622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362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8274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382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382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0322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4032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403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2370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4237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423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4418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4441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44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2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9775" y="527050"/>
            <a:ext cx="5903913" cy="4560888"/>
          </a:xfrm>
          <a:ln/>
        </p:spPr>
      </p:sp>
      <p:sp>
        <p:nvSpPr>
          <p:cNvPr id="358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46063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6466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4646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464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0562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5056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505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8514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4851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485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2610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5261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526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4658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5465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546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6706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5670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567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8754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5875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587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22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6592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659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7970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6797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679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0018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7001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700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9775" y="527050"/>
            <a:ext cx="5903913" cy="4560888"/>
          </a:xfrm>
          <a:ln/>
        </p:spPr>
      </p:sp>
      <p:sp>
        <p:nvSpPr>
          <p:cNvPr id="3464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3090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7309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730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5138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7513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751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9234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7923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792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1282" name="Text Box 2"/>
          <p:cNvSpPr txBox="1">
            <a:spLocks noChangeArrowheads="1"/>
          </p:cNvSpPr>
          <p:nvPr/>
        </p:nvSpPr>
        <p:spPr bwMode="auto">
          <a:xfrm>
            <a:off x="788988" y="563563"/>
            <a:ext cx="5803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2" tIns="48870" rIns="97742" bIns="48870">
            <a:spAutoFit/>
          </a:bodyPr>
          <a:lstStyle>
            <a:lvl1pPr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895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77900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465263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951038" defTabSz="977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082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8654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226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79838" defTabSz="977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500">
                <a:latin typeface="Arial" charset="0"/>
              </a:rPr>
              <a:t>Example: Making Toast for Breakfast</a:t>
            </a:r>
          </a:p>
        </p:txBody>
      </p:sp>
      <p:sp>
        <p:nvSpPr>
          <p:cNvPr id="368128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1363" y="527050"/>
            <a:ext cx="5902325" cy="4560888"/>
          </a:xfrm>
          <a:ln/>
        </p:spPr>
      </p:sp>
      <p:sp>
        <p:nvSpPr>
          <p:cNvPr id="368128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93688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8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08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7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07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06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0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10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3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13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9775" y="527050"/>
            <a:ext cx="5903913" cy="4560888"/>
          </a:xfrm>
          <a:ln/>
        </p:spPr>
      </p:sp>
      <p:sp>
        <p:nvSpPr>
          <p:cNvPr id="3585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46063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7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9775" y="527050"/>
            <a:ext cx="5903913" cy="4560888"/>
          </a:xfrm>
          <a:ln/>
        </p:spPr>
      </p:sp>
      <p:sp>
        <p:nvSpPr>
          <p:cNvPr id="3587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46063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9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9775" y="527050"/>
            <a:ext cx="5903913" cy="4560888"/>
          </a:xfrm>
          <a:ln/>
        </p:spPr>
      </p:sp>
      <p:sp>
        <p:nvSpPr>
          <p:cNvPr id="3589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46063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9775" y="527050"/>
            <a:ext cx="5903913" cy="4560888"/>
          </a:xfrm>
          <a:ln/>
        </p:spPr>
      </p:sp>
      <p:sp>
        <p:nvSpPr>
          <p:cNvPr id="3592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46063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9775" y="527050"/>
            <a:ext cx="5903913" cy="4560888"/>
          </a:xfrm>
          <a:ln/>
        </p:spPr>
      </p:sp>
      <p:sp>
        <p:nvSpPr>
          <p:cNvPr id="3594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46063"/>
          </a:xfrm>
        </p:spPr>
        <p:txBody>
          <a:bodyPr/>
          <a:lstStyle/>
          <a:p>
            <a:pPr>
              <a:tabLst>
                <a:tab pos="2057400" algn="l"/>
              </a:tabLst>
            </a:pPr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31888" y="1479550"/>
            <a:ext cx="8548687" cy="1295400"/>
          </a:xfrm>
        </p:spPr>
        <p:txBody>
          <a:bodyPr lIns="101882"/>
          <a:lstStyle>
            <a:lvl1pPr>
              <a:defRPr>
                <a:latin typeface="Arial Rounded MT Bold" pitchFamily="34" charset="0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270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06475" y="7221538"/>
            <a:ext cx="2095500" cy="51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82" tIns="50941" rIns="101882" bIns="50941" numCol="1" anchor="b" anchorCtr="0" compatLnSpc="1">
            <a:prstTxWarp prst="textNoShape">
              <a:avLst/>
            </a:prstTxWarp>
          </a:bodyPr>
          <a:lstStyle>
            <a:lvl1pPr defTabSz="1019175">
              <a:spcBef>
                <a:spcPct val="0"/>
              </a:spcBef>
              <a:defRPr sz="1600" b="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US" altLang="en-US"/>
              <a:t>The ETI Group © 2002</a:t>
            </a:r>
          </a:p>
        </p:txBody>
      </p:sp>
      <p:sp>
        <p:nvSpPr>
          <p:cNvPr id="71270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1588" y="7221538"/>
            <a:ext cx="3186112" cy="51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82" tIns="50941" rIns="101882" bIns="50941" numCol="1" anchor="b" anchorCtr="0" compatLnSpc="1">
            <a:prstTxWarp prst="textNoShape">
              <a:avLst/>
            </a:prstTxWarp>
          </a:bodyPr>
          <a:lstStyle>
            <a:lvl1pPr algn="ctr" defTabSz="1019175">
              <a:spcBef>
                <a:spcPct val="0"/>
              </a:spcBef>
              <a:defRPr sz="1600" b="0"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r>
              <a:rPr lang="en-US" altLang="en-US"/>
              <a:t>Class 13  Data, Statistics and Statistical Graphics</a:t>
            </a:r>
          </a:p>
        </p:txBody>
      </p:sp>
      <p:sp>
        <p:nvSpPr>
          <p:cNvPr id="71270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62900" y="7254875"/>
            <a:ext cx="2095500" cy="51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82" tIns="50941" rIns="101882" bIns="50941" numCol="1" anchor="b" anchorCtr="0" compatLnSpc="1">
            <a:prstTxWarp prst="textNoShape">
              <a:avLst/>
            </a:prstTxWarp>
          </a:bodyPr>
          <a:lstStyle>
            <a:lvl1pPr algn="r" defTabSz="1019175">
              <a:spcBef>
                <a:spcPct val="0"/>
              </a:spcBef>
              <a:defRPr sz="1600" b="0">
                <a:solidFill>
                  <a:schemeClr val="bg2"/>
                </a:solidFill>
                <a:latin typeface="+mn-lt"/>
              </a:defRPr>
            </a:lvl1pPr>
          </a:lstStyle>
          <a:p>
            <a:fld id="{648917E8-1E1B-4F93-8225-6D3E4DAF7B6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2710" name="Rectangle 6"/>
          <p:cNvSpPr>
            <a:spLocks noChangeArrowheads="1"/>
          </p:cNvSpPr>
          <p:nvPr/>
        </p:nvSpPr>
        <p:spPr bwMode="auto">
          <a:xfrm>
            <a:off x="0" y="0"/>
            <a:ext cx="944563" cy="7772400"/>
          </a:xfrm>
          <a:prstGeom prst="rect">
            <a:avLst/>
          </a:prstGeom>
          <a:solidFill>
            <a:srgbClr val="5F0303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712711" name="Picture 7" descr="Copy of Bitmap in Graphic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8" y="309563"/>
            <a:ext cx="1920875" cy="77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57574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66025" y="76200"/>
            <a:ext cx="2501900" cy="2470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563" y="76200"/>
            <a:ext cx="7358062" cy="2470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82020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04967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686024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325" y="838200"/>
            <a:ext cx="4894263" cy="1708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838200"/>
            <a:ext cx="4894262" cy="1708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55618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739900"/>
            <a:ext cx="4443412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465388"/>
            <a:ext cx="4443412" cy="4478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739900"/>
            <a:ext cx="4445000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465388"/>
            <a:ext cx="4445000" cy="4478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86378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75577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629618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72722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0363"/>
            <a:ext cx="6035675" cy="6429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3738"/>
            <a:ext cx="6035675" cy="4664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3300"/>
            <a:ext cx="6035675" cy="9112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40297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5563" y="76200"/>
            <a:ext cx="10012362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864" tIns="50941" rIns="101882" bIns="50941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1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325" y="838200"/>
            <a:ext cx="9940925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</p:txBody>
      </p:sp>
      <p:sp>
        <p:nvSpPr>
          <p:cNvPr id="711688" name="Line 8"/>
          <p:cNvSpPr>
            <a:spLocks noChangeShapeType="1"/>
          </p:cNvSpPr>
          <p:nvPr/>
        </p:nvSpPr>
        <p:spPr bwMode="auto">
          <a:xfrm flipV="1">
            <a:off x="4763" y="741363"/>
            <a:ext cx="10053637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1698" name="Rectangle 18"/>
          <p:cNvSpPr>
            <a:spLocks noChangeArrowheads="1"/>
          </p:cNvSpPr>
          <p:nvPr/>
        </p:nvSpPr>
        <p:spPr bwMode="auto">
          <a:xfrm flipH="1">
            <a:off x="9409113" y="19050"/>
            <a:ext cx="639762" cy="696913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6274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4D4D4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095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019175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28763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835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9555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5275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0995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6715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fld id="{6DEC50DE-D409-4387-B20D-07CC9FE0A99A}" type="slidenum">
              <a:rPr lang="en-US" altLang="en-US" sz="1600">
                <a:latin typeface="Arial Narrow" pitchFamily="34" charset="0"/>
                <a:cs typeface="Arial" charset="0"/>
              </a:rPr>
              <a:pPr algn="ctr" eaLnBrk="1" hangingPunct="1"/>
              <a:t>‹#›</a:t>
            </a:fld>
            <a:endParaRPr lang="en-US" altLang="en-US" sz="1600">
              <a:latin typeface="Arial Narrow" pitchFamily="34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/>
  <p:txStyles>
    <p:titleStyle>
      <a:lvl1pPr algn="l" defTabSz="1019175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+mj-lt"/>
          <a:ea typeface="+mj-ea"/>
          <a:cs typeface="+mj-cs"/>
        </a:defRPr>
      </a:lvl1pPr>
      <a:lvl2pPr algn="l" defTabSz="1019175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 Narrow" pitchFamily="34" charset="0"/>
        </a:defRPr>
      </a:lvl2pPr>
      <a:lvl3pPr algn="l" defTabSz="1019175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 Narrow" pitchFamily="34" charset="0"/>
        </a:defRPr>
      </a:lvl3pPr>
      <a:lvl4pPr algn="l" defTabSz="1019175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 Narrow" pitchFamily="34" charset="0"/>
        </a:defRPr>
      </a:lvl4pPr>
      <a:lvl5pPr algn="l" defTabSz="1019175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 Narrow" pitchFamily="34" charset="0"/>
        </a:defRPr>
      </a:lvl5pPr>
      <a:lvl6pPr marL="457200" algn="l" defTabSz="1019175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 Narrow" pitchFamily="34" charset="0"/>
        </a:defRPr>
      </a:lvl6pPr>
      <a:lvl7pPr marL="914400" algn="l" defTabSz="1019175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 Narrow" pitchFamily="34" charset="0"/>
        </a:defRPr>
      </a:lvl7pPr>
      <a:lvl8pPr marL="1371600" algn="l" defTabSz="1019175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 Narrow" pitchFamily="34" charset="0"/>
        </a:defRPr>
      </a:lvl8pPr>
      <a:lvl9pPr marL="1828800" algn="l" defTabSz="1019175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 Narrow" pitchFamily="34" charset="0"/>
        </a:defRPr>
      </a:lvl9pPr>
    </p:titleStyle>
    <p:bodyStyle>
      <a:lvl1pPr algn="l" defTabSz="1019175" rtl="0" fontAlgn="base">
        <a:spcBef>
          <a:spcPts val="663"/>
        </a:spcBef>
        <a:spcAft>
          <a:spcPts val="1113"/>
        </a:spcAft>
        <a:buClr>
          <a:srgbClr val="5F0303"/>
        </a:buClr>
        <a:buSzPct val="85000"/>
        <a:buFont typeface="Wingdings" pitchFamily="2" charset="2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827088" indent="-449263" algn="l" defTabSz="1019175" rtl="0" fontAlgn="base">
        <a:spcBef>
          <a:spcPct val="0"/>
        </a:spcBef>
        <a:spcAft>
          <a:spcPts val="1113"/>
        </a:spcAft>
        <a:buClr>
          <a:srgbClr val="5F0303"/>
        </a:buClr>
        <a:buSzPct val="75000"/>
        <a:buFont typeface="Wingdings 2" pitchFamily="18" charset="2"/>
        <a:buChar char="¢"/>
        <a:defRPr sz="2900">
          <a:solidFill>
            <a:schemeClr val="tx1"/>
          </a:solidFill>
          <a:latin typeface="+mn-lt"/>
        </a:defRPr>
      </a:lvl2pPr>
      <a:lvl3pPr marL="1527175" indent="-379413" algn="l" defTabSz="1019175" rtl="0" fontAlgn="base">
        <a:spcBef>
          <a:spcPct val="0"/>
        </a:spcBef>
        <a:spcAft>
          <a:spcPts val="663"/>
        </a:spcAft>
        <a:buClr>
          <a:srgbClr val="5F0303"/>
        </a:buClr>
        <a:buFont typeface="Times New Roman" pitchFamily="18" charset="0"/>
        <a:buChar char="–"/>
        <a:defRPr sz="2900">
          <a:solidFill>
            <a:schemeClr val="tx1"/>
          </a:solidFill>
          <a:latin typeface="+mn-lt"/>
        </a:defRPr>
      </a:lvl3pPr>
      <a:lvl4pPr marL="1909763" indent="-4763" algn="l" defTabSz="1019175" rtl="0" fontAlgn="base">
        <a:spcBef>
          <a:spcPct val="0"/>
        </a:spcBef>
        <a:spcAft>
          <a:spcPct val="50000"/>
        </a:spcAft>
        <a:buClr>
          <a:srgbClr val="5F0303"/>
        </a:buClr>
        <a:buFont typeface="Wingdings" pitchFamily="2" charset="2"/>
        <a:buChar char="ü"/>
        <a:defRPr>
          <a:solidFill>
            <a:schemeClr val="tx1"/>
          </a:solidFill>
          <a:latin typeface="Arial" charset="0"/>
        </a:defRPr>
      </a:lvl4pPr>
      <a:lvl5pPr marL="2166938" algn="l" defTabSz="1019175" rtl="0" fontAlgn="base">
        <a:spcBef>
          <a:spcPct val="0"/>
        </a:spcBef>
        <a:spcAft>
          <a:spcPct val="50000"/>
        </a:spcAft>
        <a:buClr>
          <a:srgbClr val="5F0303"/>
        </a:buClr>
        <a:buSzPct val="85000"/>
        <a:buFont typeface="Wingdings" pitchFamily="2" charset="2"/>
        <a:buChar char="t"/>
        <a:defRPr sz="1600">
          <a:solidFill>
            <a:schemeClr val="tx1"/>
          </a:solidFill>
          <a:latin typeface="Arial" charset="0"/>
        </a:defRPr>
      </a:lvl5pPr>
      <a:lvl6pPr marL="2624138" algn="l" defTabSz="1019175" rtl="0" fontAlgn="base">
        <a:spcBef>
          <a:spcPct val="0"/>
        </a:spcBef>
        <a:spcAft>
          <a:spcPct val="50000"/>
        </a:spcAft>
        <a:buClr>
          <a:srgbClr val="5F0303"/>
        </a:buClr>
        <a:buSzPct val="85000"/>
        <a:buFont typeface="Wingdings" pitchFamily="2" charset="2"/>
        <a:buChar char="t"/>
        <a:defRPr sz="1600">
          <a:solidFill>
            <a:schemeClr val="tx1"/>
          </a:solidFill>
          <a:latin typeface="Arial" charset="0"/>
        </a:defRPr>
      </a:lvl6pPr>
      <a:lvl7pPr marL="3081338" algn="l" defTabSz="1019175" rtl="0" fontAlgn="base">
        <a:spcBef>
          <a:spcPct val="0"/>
        </a:spcBef>
        <a:spcAft>
          <a:spcPct val="50000"/>
        </a:spcAft>
        <a:buClr>
          <a:srgbClr val="5F0303"/>
        </a:buClr>
        <a:buSzPct val="85000"/>
        <a:buFont typeface="Wingdings" pitchFamily="2" charset="2"/>
        <a:buChar char="t"/>
        <a:defRPr sz="1600">
          <a:solidFill>
            <a:schemeClr val="tx1"/>
          </a:solidFill>
          <a:latin typeface="Arial" charset="0"/>
        </a:defRPr>
      </a:lvl7pPr>
      <a:lvl8pPr marL="3538538" algn="l" defTabSz="1019175" rtl="0" fontAlgn="base">
        <a:spcBef>
          <a:spcPct val="0"/>
        </a:spcBef>
        <a:spcAft>
          <a:spcPct val="50000"/>
        </a:spcAft>
        <a:buClr>
          <a:srgbClr val="5F0303"/>
        </a:buClr>
        <a:buSzPct val="85000"/>
        <a:buFont typeface="Wingdings" pitchFamily="2" charset="2"/>
        <a:buChar char="t"/>
        <a:defRPr sz="1600">
          <a:solidFill>
            <a:schemeClr val="tx1"/>
          </a:solidFill>
          <a:latin typeface="Arial" charset="0"/>
        </a:defRPr>
      </a:lvl8pPr>
      <a:lvl9pPr marL="3995738" algn="l" defTabSz="1019175" rtl="0" fontAlgn="base">
        <a:spcBef>
          <a:spcPct val="0"/>
        </a:spcBef>
        <a:spcAft>
          <a:spcPct val="50000"/>
        </a:spcAft>
        <a:buClr>
          <a:srgbClr val="5F0303"/>
        </a:buClr>
        <a:buSzPct val="85000"/>
        <a:buFont typeface="Wingdings" pitchFamily="2" charset="2"/>
        <a:buChar char="t"/>
        <a:defRPr sz="16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2930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2.1</a:t>
            </a:r>
          </a:p>
        </p:txBody>
      </p:sp>
      <p:sp>
        <p:nvSpPr>
          <p:cNvPr id="3452960" name="Rectangle 32"/>
          <p:cNvSpPr>
            <a:spLocks noChangeArrowheads="1"/>
          </p:cNvSpPr>
          <p:nvPr/>
        </p:nvSpPr>
        <p:spPr bwMode="auto">
          <a:xfrm>
            <a:off x="66675" y="846138"/>
            <a:ext cx="9907588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45720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66788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47637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985963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49555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9527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4099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8671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3243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AutoNum type="alphaLcParenR" startAt="2"/>
            </a:pPr>
            <a:r>
              <a:rPr lang="en-US" altLang="en-US" sz="2300" b="0"/>
              <a:t> </a:t>
            </a:r>
          </a:p>
        </p:txBody>
      </p:sp>
      <p:pic>
        <p:nvPicPr>
          <p:cNvPr id="3452961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15925" y="958850"/>
            <a:ext cx="5754688" cy="304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52962" name="Rectangle 34"/>
          <p:cNvSpPr>
            <a:spLocks noChangeArrowheads="1"/>
          </p:cNvSpPr>
          <p:nvPr/>
        </p:nvSpPr>
        <p:spPr bwMode="auto">
          <a:xfrm>
            <a:off x="85725" y="4121150"/>
            <a:ext cx="990758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45720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66788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47637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985963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49555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9527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4099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8671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3243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AutoNum type="alphaLcParenR" startAt="4"/>
            </a:pPr>
            <a:r>
              <a:rPr lang="en-US" altLang="en-US" sz="2300" b="0"/>
              <a:t> </a:t>
            </a:r>
          </a:p>
        </p:txBody>
      </p:sp>
      <p:pic>
        <p:nvPicPr>
          <p:cNvPr id="3452964" name="Picture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60375" y="4254500"/>
            <a:ext cx="9263063" cy="239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527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" r="6200"/>
          <a:stretch>
            <a:fillRect/>
          </a:stretch>
        </p:blipFill>
        <p:spPr bwMode="gray">
          <a:xfrm>
            <a:off x="0" y="1408113"/>
            <a:ext cx="10058400" cy="436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95267" name="Rectangle 3"/>
          <p:cNvSpPr>
            <a:spLocks noGrp="1" noChangeArrowheads="1"/>
          </p:cNvSpPr>
          <p:nvPr>
            <p:ph type="title"/>
          </p:nvPr>
        </p:nvSpPr>
        <p:spPr>
          <a:xfrm>
            <a:off x="42863" y="84138"/>
            <a:ext cx="9974262" cy="574675"/>
          </a:xfrm>
          <a:noFill/>
        </p:spPr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Exercise 3.1(e) (cont’d)</a:t>
            </a:r>
          </a:p>
        </p:txBody>
      </p:sp>
      <p:sp>
        <p:nvSpPr>
          <p:cNvPr id="3595268" name="Line 4"/>
          <p:cNvSpPr>
            <a:spLocks noChangeShapeType="1"/>
          </p:cNvSpPr>
          <p:nvPr/>
        </p:nvSpPr>
        <p:spPr bwMode="gray">
          <a:xfrm flipV="1">
            <a:off x="9156700" y="5638800"/>
            <a:ext cx="571500" cy="615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595269" name="Text Box 5"/>
          <p:cNvSpPr txBox="1">
            <a:spLocks noChangeArrowheads="1"/>
          </p:cNvSpPr>
          <p:nvPr/>
        </p:nvSpPr>
        <p:spPr bwMode="gray">
          <a:xfrm>
            <a:off x="7369175" y="935038"/>
            <a:ext cx="182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In the data set</a:t>
            </a:r>
          </a:p>
        </p:txBody>
      </p:sp>
      <p:sp>
        <p:nvSpPr>
          <p:cNvPr id="3595270" name="Text Box 6"/>
          <p:cNvSpPr txBox="1">
            <a:spLocks noChangeArrowheads="1"/>
          </p:cNvSpPr>
          <p:nvPr/>
        </p:nvSpPr>
        <p:spPr bwMode="gray">
          <a:xfrm>
            <a:off x="8050213" y="6235700"/>
            <a:ext cx="1222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Predicted</a:t>
            </a:r>
          </a:p>
        </p:txBody>
      </p:sp>
      <p:sp>
        <p:nvSpPr>
          <p:cNvPr id="3595271" name="Line 7"/>
          <p:cNvSpPr>
            <a:spLocks noChangeShapeType="1"/>
          </p:cNvSpPr>
          <p:nvPr/>
        </p:nvSpPr>
        <p:spPr bwMode="gray">
          <a:xfrm>
            <a:off x="8281988" y="1314450"/>
            <a:ext cx="971550" cy="1646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732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" r="6172"/>
          <a:stretch>
            <a:fillRect/>
          </a:stretch>
        </p:blipFill>
        <p:spPr bwMode="gray">
          <a:xfrm>
            <a:off x="0" y="1274763"/>
            <a:ext cx="10058400" cy="434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97315" name="Rectangle 3"/>
          <p:cNvSpPr>
            <a:spLocks noGrp="1" noChangeArrowheads="1"/>
          </p:cNvSpPr>
          <p:nvPr>
            <p:ph type="title"/>
          </p:nvPr>
        </p:nvSpPr>
        <p:spPr>
          <a:xfrm>
            <a:off x="42863" y="84138"/>
            <a:ext cx="9974262" cy="574675"/>
          </a:xfrm>
          <a:noFill/>
        </p:spPr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Exercise 3.1(e) (cont’d)</a:t>
            </a:r>
          </a:p>
        </p:txBody>
      </p:sp>
      <p:sp>
        <p:nvSpPr>
          <p:cNvPr id="3597316" name="Line 4"/>
          <p:cNvSpPr>
            <a:spLocks noChangeShapeType="1"/>
          </p:cNvSpPr>
          <p:nvPr/>
        </p:nvSpPr>
        <p:spPr bwMode="gray">
          <a:xfrm flipV="1">
            <a:off x="9167813" y="5483225"/>
            <a:ext cx="571500" cy="615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597317" name="Text Box 5"/>
          <p:cNvSpPr txBox="1">
            <a:spLocks noChangeArrowheads="1"/>
          </p:cNvSpPr>
          <p:nvPr/>
        </p:nvSpPr>
        <p:spPr bwMode="gray">
          <a:xfrm>
            <a:off x="7435850" y="901700"/>
            <a:ext cx="182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In the data set</a:t>
            </a:r>
          </a:p>
        </p:txBody>
      </p:sp>
      <p:sp>
        <p:nvSpPr>
          <p:cNvPr id="3597318" name="Text Box 6"/>
          <p:cNvSpPr txBox="1">
            <a:spLocks noChangeArrowheads="1"/>
          </p:cNvSpPr>
          <p:nvPr/>
        </p:nvSpPr>
        <p:spPr bwMode="gray">
          <a:xfrm>
            <a:off x="8061325" y="6080125"/>
            <a:ext cx="1222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Predicted</a:t>
            </a:r>
          </a:p>
        </p:txBody>
      </p:sp>
      <p:sp>
        <p:nvSpPr>
          <p:cNvPr id="3597319" name="Line 7"/>
          <p:cNvSpPr>
            <a:spLocks noChangeShapeType="1"/>
          </p:cNvSpPr>
          <p:nvPr/>
        </p:nvSpPr>
        <p:spPr bwMode="gray">
          <a:xfrm>
            <a:off x="8348663" y="1281113"/>
            <a:ext cx="857250" cy="1611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141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33375" y="3354388"/>
            <a:ext cx="4492625" cy="428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5.1</a:t>
            </a:r>
          </a:p>
        </p:txBody>
      </p:sp>
      <p:sp>
        <p:nvSpPr>
          <p:cNvPr id="3601411" name="Rectangle 3"/>
          <p:cNvSpPr>
            <a:spLocks noChangeArrowheads="1"/>
          </p:cNvSpPr>
          <p:nvPr/>
        </p:nvSpPr>
        <p:spPr bwMode="auto">
          <a:xfrm>
            <a:off x="66675" y="846138"/>
            <a:ext cx="9907588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45720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66788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47637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985963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49555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9527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4099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8671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3243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AutoNum type="alphaLcParenR"/>
            </a:pPr>
            <a:r>
              <a:rPr lang="en-US" altLang="en-US" sz="2300" b="0"/>
              <a:t> </a:t>
            </a:r>
          </a:p>
        </p:txBody>
      </p:sp>
      <p:sp>
        <p:nvSpPr>
          <p:cNvPr id="3601413" name="Rectangle 5"/>
          <p:cNvSpPr>
            <a:spLocks noChangeArrowheads="1"/>
          </p:cNvSpPr>
          <p:nvPr/>
        </p:nvSpPr>
        <p:spPr bwMode="auto">
          <a:xfrm>
            <a:off x="96838" y="3810000"/>
            <a:ext cx="9907587" cy="290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45720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66788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47637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985963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49555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9527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4099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8671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3243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AutoNum type="alphaLcParenR" startAt="2"/>
            </a:pPr>
            <a:r>
              <a:rPr lang="en-US" altLang="en-US" sz="2300" b="0"/>
              <a:t> </a:t>
            </a:r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r>
              <a:rPr lang="en-US" altLang="en-US" sz="2300" b="0"/>
              <a:t> </a:t>
            </a:r>
          </a:p>
        </p:txBody>
      </p:sp>
      <p:pic>
        <p:nvPicPr>
          <p:cNvPr id="360141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17513" y="906463"/>
            <a:ext cx="2359025" cy="188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01418" name="Line 10"/>
          <p:cNvSpPr>
            <a:spLocks noChangeShapeType="1"/>
          </p:cNvSpPr>
          <p:nvPr/>
        </p:nvSpPr>
        <p:spPr bwMode="gray">
          <a:xfrm flipH="1">
            <a:off x="2746375" y="163671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601420" name="Line 12"/>
          <p:cNvSpPr>
            <a:spLocks noChangeShapeType="1"/>
          </p:cNvSpPr>
          <p:nvPr/>
        </p:nvSpPr>
        <p:spPr bwMode="gray">
          <a:xfrm>
            <a:off x="566738" y="4075113"/>
            <a:ext cx="561975" cy="730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601421" name="Line 13"/>
          <p:cNvSpPr>
            <a:spLocks noChangeShapeType="1"/>
          </p:cNvSpPr>
          <p:nvPr/>
        </p:nvSpPr>
        <p:spPr bwMode="gray">
          <a:xfrm flipV="1">
            <a:off x="568325" y="5502275"/>
            <a:ext cx="593725" cy="1019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346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71488" y="3292475"/>
            <a:ext cx="4868862" cy="420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0346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23863" y="928688"/>
            <a:ext cx="3640137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5.2</a:t>
            </a:r>
          </a:p>
        </p:txBody>
      </p:sp>
      <p:sp>
        <p:nvSpPr>
          <p:cNvPr id="3603459" name="Rectangle 3"/>
          <p:cNvSpPr>
            <a:spLocks noChangeArrowheads="1"/>
          </p:cNvSpPr>
          <p:nvPr/>
        </p:nvSpPr>
        <p:spPr bwMode="auto">
          <a:xfrm>
            <a:off x="66675" y="846138"/>
            <a:ext cx="9907588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45720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66788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47637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985963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49555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9527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4099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8671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3243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AutoNum type="alphaLcParenR"/>
            </a:pPr>
            <a:r>
              <a:rPr lang="en-US" altLang="en-US" sz="2300" b="0"/>
              <a:t> </a:t>
            </a:r>
          </a:p>
        </p:txBody>
      </p:sp>
      <p:sp>
        <p:nvSpPr>
          <p:cNvPr id="3603460" name="Rectangle 4"/>
          <p:cNvSpPr>
            <a:spLocks noChangeArrowheads="1"/>
          </p:cNvSpPr>
          <p:nvPr/>
        </p:nvSpPr>
        <p:spPr bwMode="auto">
          <a:xfrm>
            <a:off x="85725" y="3798888"/>
            <a:ext cx="9907588" cy="290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45720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66788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47637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985963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49555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9527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4099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8671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3243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AutoNum type="alphaLcParenR" startAt="2"/>
            </a:pPr>
            <a:r>
              <a:rPr lang="en-US" altLang="en-US" sz="2300" b="0"/>
              <a:t> </a:t>
            </a:r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r>
              <a:rPr lang="en-US" altLang="en-US" sz="2300" b="0"/>
              <a:t> </a:t>
            </a:r>
          </a:p>
        </p:txBody>
      </p:sp>
      <p:sp>
        <p:nvSpPr>
          <p:cNvPr id="3603462" name="Line 6"/>
          <p:cNvSpPr>
            <a:spLocks noChangeShapeType="1"/>
          </p:cNvSpPr>
          <p:nvPr/>
        </p:nvSpPr>
        <p:spPr bwMode="gray">
          <a:xfrm flipH="1">
            <a:off x="2768600" y="16811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603464" name="Line 8"/>
          <p:cNvSpPr>
            <a:spLocks noChangeShapeType="1"/>
          </p:cNvSpPr>
          <p:nvPr/>
        </p:nvSpPr>
        <p:spPr bwMode="gray">
          <a:xfrm>
            <a:off x="514350" y="4075113"/>
            <a:ext cx="720725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603465" name="Line 9"/>
          <p:cNvSpPr>
            <a:spLocks noChangeShapeType="1"/>
          </p:cNvSpPr>
          <p:nvPr/>
        </p:nvSpPr>
        <p:spPr bwMode="gray">
          <a:xfrm flipV="1">
            <a:off x="525463" y="5561013"/>
            <a:ext cx="685800" cy="947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551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76250" y="3254375"/>
            <a:ext cx="4697413" cy="445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0551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81013" y="906463"/>
            <a:ext cx="3798887" cy="198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05508" name="Rectangle 4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5.3</a:t>
            </a:r>
          </a:p>
        </p:txBody>
      </p:sp>
      <p:sp>
        <p:nvSpPr>
          <p:cNvPr id="3605509" name="Rectangle 5"/>
          <p:cNvSpPr>
            <a:spLocks noChangeArrowheads="1"/>
          </p:cNvSpPr>
          <p:nvPr/>
        </p:nvSpPr>
        <p:spPr bwMode="auto">
          <a:xfrm>
            <a:off x="66675" y="846138"/>
            <a:ext cx="9907588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45720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66788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47637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985963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49555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9527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4099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8671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3243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AutoNum type="alphaLcParenR"/>
            </a:pPr>
            <a:r>
              <a:rPr lang="en-US" altLang="en-US" sz="2300" b="0"/>
              <a:t> </a:t>
            </a:r>
          </a:p>
        </p:txBody>
      </p:sp>
      <p:sp>
        <p:nvSpPr>
          <p:cNvPr id="3605510" name="Rectangle 6"/>
          <p:cNvSpPr>
            <a:spLocks noChangeArrowheads="1"/>
          </p:cNvSpPr>
          <p:nvPr/>
        </p:nvSpPr>
        <p:spPr bwMode="auto">
          <a:xfrm>
            <a:off x="85725" y="3798888"/>
            <a:ext cx="9907588" cy="290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45720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66788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47637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985963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49555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9527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4099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8671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3243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AutoNum type="alphaLcParenR" startAt="2"/>
            </a:pPr>
            <a:r>
              <a:rPr lang="en-US" altLang="en-US" sz="2300" b="0"/>
              <a:t> </a:t>
            </a:r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r>
              <a:rPr lang="en-US" altLang="en-US" sz="2300" b="0"/>
              <a:t> </a:t>
            </a:r>
          </a:p>
        </p:txBody>
      </p:sp>
      <p:sp>
        <p:nvSpPr>
          <p:cNvPr id="3605511" name="Line 7"/>
          <p:cNvSpPr>
            <a:spLocks noChangeShapeType="1"/>
          </p:cNvSpPr>
          <p:nvPr/>
        </p:nvSpPr>
        <p:spPr bwMode="gray">
          <a:xfrm flipH="1">
            <a:off x="2924175" y="16811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605512" name="Line 8"/>
          <p:cNvSpPr>
            <a:spLocks noChangeShapeType="1"/>
          </p:cNvSpPr>
          <p:nvPr/>
        </p:nvSpPr>
        <p:spPr bwMode="gray">
          <a:xfrm>
            <a:off x="514350" y="4075113"/>
            <a:ext cx="720725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605513" name="Line 9"/>
          <p:cNvSpPr>
            <a:spLocks noChangeShapeType="1"/>
          </p:cNvSpPr>
          <p:nvPr/>
        </p:nvSpPr>
        <p:spPr bwMode="gray">
          <a:xfrm flipV="1">
            <a:off x="525463" y="5561013"/>
            <a:ext cx="685800" cy="947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9603" name="Rectangle 3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6.1</a:t>
            </a:r>
          </a:p>
        </p:txBody>
      </p:sp>
      <p:sp>
        <p:nvSpPr>
          <p:cNvPr id="3609604" name="Rectangle 4"/>
          <p:cNvSpPr>
            <a:spLocks noChangeArrowheads="1"/>
          </p:cNvSpPr>
          <p:nvPr/>
        </p:nvSpPr>
        <p:spPr bwMode="auto">
          <a:xfrm>
            <a:off x="66675" y="846138"/>
            <a:ext cx="9907588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45720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66788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47637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985963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49555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9527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4099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8671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3243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AutoNum type="alphaLcParenR"/>
            </a:pPr>
            <a:r>
              <a:rPr lang="en-US" altLang="en-US" sz="2300" b="0"/>
              <a:t> </a:t>
            </a:r>
          </a:p>
        </p:txBody>
      </p:sp>
      <p:sp>
        <p:nvSpPr>
          <p:cNvPr id="3609605" name="Rectangle 5"/>
          <p:cNvSpPr>
            <a:spLocks noChangeArrowheads="1"/>
          </p:cNvSpPr>
          <p:nvPr/>
        </p:nvSpPr>
        <p:spPr bwMode="auto">
          <a:xfrm>
            <a:off x="96838" y="4665663"/>
            <a:ext cx="1716087" cy="185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AutoNum type="alphaLcParenR" startAt="2"/>
            </a:pPr>
            <a:r>
              <a:rPr lang="en-US" altLang="en-US" sz="2300" b="0"/>
              <a:t>76 -77 %</a:t>
            </a:r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endParaRPr lang="en-US" altLang="en-US" sz="2300" b="0"/>
          </a:p>
          <a:p>
            <a:pPr eaLnBrk="1" hangingPunct="1">
              <a:buFontTx/>
              <a:buAutoNum type="alphaLcParenR" startAt="2"/>
            </a:pPr>
            <a:r>
              <a:rPr lang="en-US" altLang="en-US" sz="2300" b="0"/>
              <a:t>11, 12, 18</a:t>
            </a:r>
          </a:p>
        </p:txBody>
      </p:sp>
      <p:pic>
        <p:nvPicPr>
          <p:cNvPr id="360961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50863" y="903288"/>
            <a:ext cx="6991350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0961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836738" y="3741738"/>
            <a:ext cx="4624387" cy="325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09613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662863" y="5835650"/>
            <a:ext cx="2306637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09614" name="Rectangle 14"/>
          <p:cNvSpPr>
            <a:spLocks noChangeArrowheads="1"/>
          </p:cNvSpPr>
          <p:nvPr/>
        </p:nvSpPr>
        <p:spPr bwMode="auto">
          <a:xfrm>
            <a:off x="6834188" y="6065838"/>
            <a:ext cx="909637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AutoNum type="alphaLcParenR" startAt="4"/>
            </a:pPr>
            <a:r>
              <a:rPr lang="en-US" altLang="en-US" sz="2300" b="0">
                <a:sym typeface="Symbol" pitchFamily="18" charset="2"/>
              </a:rPr>
              <a:t></a:t>
            </a:r>
            <a:r>
              <a:rPr lang="en-US" altLang="en-US" sz="2300" b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4732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513638" y="3802063"/>
            <a:ext cx="2224087" cy="125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6.2</a:t>
            </a:r>
          </a:p>
        </p:txBody>
      </p:sp>
      <p:sp>
        <p:nvSpPr>
          <p:cNvPr id="3614723" name="Rectangle 3"/>
          <p:cNvSpPr>
            <a:spLocks noChangeArrowheads="1"/>
          </p:cNvSpPr>
          <p:nvPr/>
        </p:nvSpPr>
        <p:spPr bwMode="auto">
          <a:xfrm>
            <a:off x="66675" y="846138"/>
            <a:ext cx="9907588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45720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66788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47637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985963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49555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9527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4099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8671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3243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AutoNum type="alphaLcParenR"/>
            </a:pPr>
            <a:r>
              <a:rPr lang="en-US" altLang="en-US" sz="2300" b="0"/>
              <a:t> </a:t>
            </a:r>
          </a:p>
        </p:txBody>
      </p:sp>
      <p:sp>
        <p:nvSpPr>
          <p:cNvPr id="3614724" name="Rectangle 4"/>
          <p:cNvSpPr>
            <a:spLocks noChangeArrowheads="1"/>
          </p:cNvSpPr>
          <p:nvPr/>
        </p:nvSpPr>
        <p:spPr bwMode="auto">
          <a:xfrm>
            <a:off x="85725" y="3309938"/>
            <a:ext cx="1387475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AutoNum type="alphaLcParenR" startAt="2"/>
            </a:pPr>
            <a:r>
              <a:rPr lang="en-US" altLang="en-US" sz="2300" b="0"/>
              <a:t>~ 96 %</a:t>
            </a:r>
          </a:p>
        </p:txBody>
      </p:sp>
      <p:sp>
        <p:nvSpPr>
          <p:cNvPr id="3614728" name="Rectangle 8"/>
          <p:cNvSpPr>
            <a:spLocks noChangeArrowheads="1"/>
          </p:cNvSpPr>
          <p:nvPr/>
        </p:nvSpPr>
        <p:spPr bwMode="auto">
          <a:xfrm>
            <a:off x="6678613" y="4017963"/>
            <a:ext cx="909637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AutoNum type="alphaLcParenR" startAt="3"/>
            </a:pPr>
            <a:r>
              <a:rPr lang="en-US" altLang="en-US" sz="2300" b="0">
                <a:sym typeface="Symbol" pitchFamily="18" charset="2"/>
              </a:rPr>
              <a:t></a:t>
            </a:r>
            <a:r>
              <a:rPr lang="en-US" altLang="en-US" sz="2300" b="0"/>
              <a:t> </a:t>
            </a:r>
          </a:p>
        </p:txBody>
      </p:sp>
      <p:pic>
        <p:nvPicPr>
          <p:cNvPr id="361472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73088" y="909638"/>
            <a:ext cx="6991350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1473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22288" y="4016375"/>
            <a:ext cx="4959350" cy="315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6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7.2</a:t>
            </a:r>
          </a:p>
        </p:txBody>
      </p:sp>
      <p:sp>
        <p:nvSpPr>
          <p:cNvPr id="3616771" name="Rectangle 3"/>
          <p:cNvSpPr>
            <a:spLocks noChangeArrowheads="1"/>
          </p:cNvSpPr>
          <p:nvPr/>
        </p:nvSpPr>
        <p:spPr bwMode="auto">
          <a:xfrm>
            <a:off x="66675" y="846138"/>
            <a:ext cx="4729163" cy="4534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ts val="3600"/>
              </a:spcAft>
              <a:buFontTx/>
              <a:buAutoNum type="alphaLcParenR"/>
            </a:pPr>
            <a:r>
              <a:rPr lang="en-US" altLang="en-US" sz="2200" b="0" dirty="0"/>
              <a:t> P </a:t>
            </a:r>
            <a:r>
              <a:rPr lang="en-US" altLang="en-US" sz="2200" b="0" dirty="0">
                <a:latin typeface="Symbol" pitchFamily="18" charset="2"/>
              </a:rPr>
              <a:t>=</a:t>
            </a:r>
            <a:r>
              <a:rPr lang="en-US" altLang="en-US" sz="2200" b="0" dirty="0"/>
              <a:t> 0.0019 </a:t>
            </a:r>
            <a:r>
              <a:rPr lang="en-US" altLang="en-US" sz="2200" b="0" dirty="0">
                <a:sym typeface="Symbol" pitchFamily="18" charset="2"/>
              </a:rPr>
              <a:t> very strong evidence of a difference between the welders</a:t>
            </a:r>
          </a:p>
          <a:p>
            <a:pPr eaLnBrk="1" hangingPunct="1">
              <a:spcAft>
                <a:spcPts val="3600"/>
              </a:spcAft>
              <a:buFontTx/>
              <a:buAutoNum type="alphaLcParenR"/>
            </a:pPr>
            <a:r>
              <a:rPr lang="en-US" altLang="en-US" sz="2200" b="0" dirty="0">
                <a:sym typeface="Symbol" pitchFamily="18" charset="2"/>
              </a:rPr>
              <a:t>Welder B is best practice. Teach welder A how to do it </a:t>
            </a:r>
            <a:r>
              <a:rPr lang="en-US" altLang="en-US" sz="2200" b="0" dirty="0" smtClean="0">
                <a:sym typeface="Symbol" pitchFamily="18" charset="2"/>
              </a:rPr>
              <a:t>like welder </a:t>
            </a:r>
            <a:r>
              <a:rPr lang="en-US" altLang="en-US" sz="2200" b="0" dirty="0">
                <a:sym typeface="Symbol" pitchFamily="18" charset="2"/>
              </a:rPr>
              <a:t>B.</a:t>
            </a:r>
          </a:p>
          <a:p>
            <a:pPr eaLnBrk="1" hangingPunct="1">
              <a:spcAft>
                <a:spcPts val="3600"/>
              </a:spcAft>
              <a:buFontTx/>
              <a:buAutoNum type="alphaLcParenR"/>
            </a:pPr>
            <a:r>
              <a:rPr lang="en-US" altLang="en-US" sz="2200" b="0" dirty="0">
                <a:sym typeface="Symbol" pitchFamily="18" charset="2"/>
              </a:rPr>
              <a:t>RMSE = 5.11 square </a:t>
            </a:r>
            <a:r>
              <a:rPr lang="en-US" altLang="en-US" sz="2200" b="0" dirty="0" smtClean="0">
                <a:sym typeface="Symbol" pitchFamily="18" charset="2"/>
              </a:rPr>
              <a:t>centimeters.</a:t>
            </a:r>
          </a:p>
          <a:p>
            <a:pPr eaLnBrk="1" hangingPunct="1">
              <a:spcAft>
                <a:spcPts val="3600"/>
              </a:spcAft>
              <a:buFontTx/>
              <a:buAutoNum type="alphaLcParenR"/>
            </a:pPr>
            <a:r>
              <a:rPr lang="en-US" altLang="en-US" sz="2200" b="0" dirty="0" smtClean="0">
                <a:sym typeface="Symbol" pitchFamily="18" charset="2"/>
              </a:rPr>
              <a:t>No. The variation for welder A is much larger than the variation for welder B. The RMSE is not a meaningful quantity in this example.</a:t>
            </a:r>
            <a:endParaRPr lang="en-US" altLang="en-US" sz="2200" b="0" dirty="0">
              <a:sym typeface="Symbol" pitchFamily="18" charset="2"/>
            </a:endParaRPr>
          </a:p>
        </p:txBody>
      </p:sp>
      <p:pic>
        <p:nvPicPr>
          <p:cNvPr id="361677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689475" y="892175"/>
            <a:ext cx="5146675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1677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843002" y="4621928"/>
            <a:ext cx="3990975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476" y="2658170"/>
            <a:ext cx="3422138" cy="1613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2496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151438" y="901700"/>
            <a:ext cx="4862512" cy="144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24962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7.3</a:t>
            </a:r>
            <a:endParaRPr lang="en-US" altLang="en-US" dirty="0"/>
          </a:p>
        </p:txBody>
      </p:sp>
      <p:sp>
        <p:nvSpPr>
          <p:cNvPr id="3624963" name="Rectangle 3"/>
          <p:cNvSpPr>
            <a:spLocks noChangeArrowheads="1"/>
          </p:cNvSpPr>
          <p:nvPr/>
        </p:nvSpPr>
        <p:spPr bwMode="auto">
          <a:xfrm>
            <a:off x="66675" y="846138"/>
            <a:ext cx="4551363" cy="4165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 dirty="0"/>
              <a:t>BU should be classified as nominal. P &lt; 0.0001 </a:t>
            </a:r>
            <a:r>
              <a:rPr lang="en-US" altLang="en-US" sz="2200" b="0" dirty="0">
                <a:sym typeface="Symbol" pitchFamily="18" charset="2"/>
              </a:rPr>
              <a:t> very strong evidence of differences among the business units.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 dirty="0">
                <a:sym typeface="Symbol" pitchFamily="18" charset="2"/>
              </a:rPr>
              <a:t>BUs 3 and 7 are statistically equivalent. BUs 5, 6, and 8 are statistically equivalent. BUs 3 and 7 are best practice. Find out why 5, 6, and </a:t>
            </a:r>
            <a:r>
              <a:rPr lang="en-US" altLang="en-US" sz="2200" b="0" dirty="0" smtClean="0">
                <a:sym typeface="Symbol" pitchFamily="18" charset="2"/>
              </a:rPr>
              <a:t>8 are </a:t>
            </a:r>
            <a:r>
              <a:rPr lang="en-US" altLang="en-US" sz="2200" b="0" dirty="0">
                <a:sym typeface="Symbol" pitchFamily="18" charset="2"/>
              </a:rPr>
              <a:t>running higher, take corrective actions to bring them in line with 3 and 7</a:t>
            </a:r>
            <a:r>
              <a:rPr lang="en-US" altLang="en-US" sz="2200" b="0" dirty="0" smtClean="0">
                <a:sym typeface="Symbol" pitchFamily="18" charset="2"/>
              </a:rPr>
              <a:t>.</a:t>
            </a:r>
            <a:endParaRPr lang="en-US" altLang="en-US" sz="2200" b="0" dirty="0">
              <a:sym typeface="Symbol" pitchFamily="18" charset="2"/>
            </a:endParaRPr>
          </a:p>
        </p:txBody>
      </p:sp>
      <p:pic>
        <p:nvPicPr>
          <p:cNvPr id="362496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135563" y="6086475"/>
            <a:ext cx="2965450" cy="148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2497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551363" y="2589213"/>
            <a:ext cx="5507037" cy="334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24971" name="Line 11"/>
          <p:cNvSpPr>
            <a:spLocks noChangeShapeType="1"/>
          </p:cNvSpPr>
          <p:nvPr/>
        </p:nvSpPr>
        <p:spPr bwMode="gray">
          <a:xfrm flipH="1" flipV="1">
            <a:off x="6426200" y="3859213"/>
            <a:ext cx="2528888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624972" name="Line 12"/>
          <p:cNvSpPr>
            <a:spLocks noChangeShapeType="1"/>
          </p:cNvSpPr>
          <p:nvPr/>
        </p:nvSpPr>
        <p:spPr bwMode="gray">
          <a:xfrm flipH="1">
            <a:off x="6618288" y="3544888"/>
            <a:ext cx="3217862" cy="23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624973" name="Line 13"/>
          <p:cNvSpPr>
            <a:spLocks noChangeShapeType="1"/>
          </p:cNvSpPr>
          <p:nvPr/>
        </p:nvSpPr>
        <p:spPr bwMode="gray">
          <a:xfrm flipH="1">
            <a:off x="5348288" y="4097338"/>
            <a:ext cx="3644900" cy="23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8819" name="Rectangle 3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7.4</a:t>
            </a:r>
            <a:endParaRPr lang="en-US" altLang="en-US" dirty="0"/>
          </a:p>
        </p:txBody>
      </p:sp>
      <p:sp>
        <p:nvSpPr>
          <p:cNvPr id="3618820" name="Rectangle 4"/>
          <p:cNvSpPr>
            <a:spLocks noChangeArrowheads="1"/>
          </p:cNvSpPr>
          <p:nvPr/>
        </p:nvSpPr>
        <p:spPr bwMode="auto">
          <a:xfrm>
            <a:off x="66675" y="846138"/>
            <a:ext cx="4979988" cy="3149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 dirty="0"/>
              <a:t> </a:t>
            </a:r>
            <a:r>
              <a:rPr lang="en-US" altLang="en-US" sz="2200" b="0" i="1" dirty="0"/>
              <a:t>Aligner</a:t>
            </a:r>
            <a:r>
              <a:rPr lang="en-US" altLang="en-US" sz="2200" b="0" dirty="0"/>
              <a:t> should be classified as nominal. P &lt; 0.0001 </a:t>
            </a:r>
            <a:r>
              <a:rPr lang="en-US" altLang="en-US" sz="2200" b="0" dirty="0">
                <a:sym typeface="Symbol" pitchFamily="18" charset="2"/>
              </a:rPr>
              <a:t> very strong evidence of differences among the aligners.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 dirty="0">
                <a:sym typeface="Symbol" pitchFamily="18" charset="2"/>
              </a:rPr>
              <a:t>Aligner 2 is best practice. Find out why 1 and 3 are running higher, take corrective actions to bring them in line with 2</a:t>
            </a:r>
            <a:r>
              <a:rPr lang="en-US" altLang="en-US" sz="2200" b="0" dirty="0" smtClean="0">
                <a:sym typeface="Symbol" pitchFamily="18" charset="2"/>
              </a:rPr>
              <a:t>.</a:t>
            </a:r>
            <a:endParaRPr lang="en-US" altLang="en-US" sz="2200" b="0" dirty="0">
              <a:sym typeface="Symbol" pitchFamily="18" charset="2"/>
            </a:endParaRPr>
          </a:p>
        </p:txBody>
      </p:sp>
      <p:pic>
        <p:nvPicPr>
          <p:cNvPr id="361882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157788" y="904875"/>
            <a:ext cx="4867275" cy="144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1882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299075" y="2509838"/>
            <a:ext cx="4067175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1882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248275" y="5489575"/>
            <a:ext cx="3073400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4978" name="Rectangle 2"/>
          <p:cNvSpPr>
            <a:spLocks noGrp="1" noChangeArrowheads="1"/>
          </p:cNvSpPr>
          <p:nvPr>
            <p:ph type="title"/>
          </p:nvPr>
        </p:nvSpPr>
        <p:spPr>
          <a:xfrm>
            <a:off x="69850" y="76200"/>
            <a:ext cx="9872663" cy="574675"/>
          </a:xfrm>
          <a:noFill/>
        </p:spPr>
        <p:txBody>
          <a:bodyPr/>
          <a:lstStyle/>
          <a:p>
            <a:r>
              <a:rPr lang="en-US" altLang="en-US"/>
              <a:t>Exercise 2.2</a:t>
            </a:r>
          </a:p>
        </p:txBody>
      </p:sp>
      <p:sp>
        <p:nvSpPr>
          <p:cNvPr id="3454998" name="Rectangle 22"/>
          <p:cNvSpPr>
            <a:spLocks noChangeArrowheads="1"/>
          </p:cNvSpPr>
          <p:nvPr/>
        </p:nvSpPr>
        <p:spPr bwMode="auto">
          <a:xfrm>
            <a:off x="66675" y="846138"/>
            <a:ext cx="9907588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45720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66788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47637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985963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49555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9527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4099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8671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3243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AutoNum type="alphaLcParenR"/>
            </a:pPr>
            <a:r>
              <a:rPr lang="en-US" altLang="en-US" sz="2300" b="0"/>
              <a:t> </a:t>
            </a:r>
          </a:p>
        </p:txBody>
      </p:sp>
      <p:pic>
        <p:nvPicPr>
          <p:cNvPr id="3455000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03225" y="963613"/>
            <a:ext cx="9505950" cy="285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55001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81000" y="3929063"/>
            <a:ext cx="9505950" cy="285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7.5</a:t>
            </a:r>
          </a:p>
        </p:txBody>
      </p:sp>
      <p:sp>
        <p:nvSpPr>
          <p:cNvPr id="3620867" name="Rectangle 3"/>
          <p:cNvSpPr>
            <a:spLocks noChangeArrowheads="1"/>
          </p:cNvSpPr>
          <p:nvPr/>
        </p:nvSpPr>
        <p:spPr bwMode="auto">
          <a:xfrm>
            <a:off x="66675" y="846138"/>
            <a:ext cx="4562475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/>
              <a:t>P &lt; 0.0001 </a:t>
            </a:r>
            <a:r>
              <a:rPr lang="en-US" altLang="en-US" sz="2200" b="0">
                <a:sym typeface="Symbol" pitchFamily="18" charset="2"/>
              </a:rPr>
              <a:t> very strong evidence of a difference between the machines.</a:t>
            </a:r>
            <a:r>
              <a:rPr lang="en-US" altLang="en-US" sz="2200" b="0"/>
              <a:t> 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/>
              <a:t>B is best practice. Find out what is causing the difference, take corrective action to bring A in line with B. </a:t>
            </a:r>
          </a:p>
        </p:txBody>
      </p:sp>
      <p:pic>
        <p:nvPicPr>
          <p:cNvPr id="362087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595813" y="898525"/>
            <a:ext cx="5418137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2087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440238" y="2689225"/>
            <a:ext cx="5407025" cy="371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2087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453188" y="6440488"/>
            <a:ext cx="217170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2906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662488" y="903288"/>
            <a:ext cx="5362575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7.5 (cont’d)</a:t>
            </a:r>
          </a:p>
        </p:txBody>
      </p:sp>
      <p:sp>
        <p:nvSpPr>
          <p:cNvPr id="3629059" name="Rectangle 3"/>
          <p:cNvSpPr>
            <a:spLocks noChangeArrowheads="1"/>
          </p:cNvSpPr>
          <p:nvPr/>
        </p:nvSpPr>
        <p:spPr bwMode="auto">
          <a:xfrm>
            <a:off x="66675" y="846138"/>
            <a:ext cx="4314825" cy="512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 startAt="4"/>
            </a:pPr>
            <a:r>
              <a:rPr lang="en-US" altLang="en-US" sz="2200" b="0"/>
              <a:t>P &lt; 0.0000 </a:t>
            </a:r>
            <a:r>
              <a:rPr lang="en-US" altLang="en-US" sz="2200" b="0">
                <a:sym typeface="Symbol" pitchFamily="18" charset="2"/>
              </a:rPr>
              <a:t> very strong evidence of a difference between the machines.</a:t>
            </a:r>
            <a:r>
              <a:rPr lang="en-US" altLang="en-US" sz="2200" b="0"/>
              <a:t> </a:t>
            </a:r>
          </a:p>
          <a:p>
            <a:pPr eaLnBrk="1" hangingPunct="1">
              <a:spcAft>
                <a:spcPct val="100000"/>
              </a:spcAft>
              <a:buFontTx/>
              <a:buAutoNum type="alphaLcParenR" startAt="4"/>
            </a:pPr>
            <a:r>
              <a:rPr lang="en-US" altLang="en-US" sz="2200" b="0"/>
              <a:t>B is best practice. Find out what is causing the difference, take corrective action to bring A in line with B. </a:t>
            </a:r>
          </a:p>
          <a:p>
            <a:pPr eaLnBrk="1" hangingPunct="1">
              <a:spcAft>
                <a:spcPct val="100000"/>
              </a:spcAft>
              <a:buFontTx/>
              <a:buAutoNum type="alphaLcParenR" startAt="4"/>
            </a:pPr>
            <a:r>
              <a:rPr lang="en-US" altLang="en-US" sz="2200" b="0"/>
              <a:t>Adjusted R</a:t>
            </a:r>
            <a:r>
              <a:rPr lang="en-US" altLang="en-US" sz="2200" b="0" baseline="30000"/>
              <a:t>2</a:t>
            </a:r>
            <a:r>
              <a:rPr lang="en-US" altLang="en-US" sz="2200" b="0"/>
              <a:t> is 0.496 for </a:t>
            </a:r>
            <a:r>
              <a:rPr lang="en-US" altLang="en-US" sz="2200" b="0" i="1"/>
              <a:t>Length</a:t>
            </a:r>
            <a:r>
              <a:rPr lang="en-US" altLang="en-US" sz="2200" b="0"/>
              <a:t> and 0.167 for </a:t>
            </a:r>
            <a:r>
              <a:rPr lang="en-US" altLang="en-US" sz="2200" b="0" i="1"/>
              <a:t>Diam</a:t>
            </a:r>
            <a:r>
              <a:rPr lang="en-US" altLang="en-US" sz="2200" b="0"/>
              <a:t>. The proportion of total variation caused by the difference between the machines is greater for </a:t>
            </a:r>
            <a:r>
              <a:rPr lang="en-US" altLang="en-US" sz="2200" b="0" i="1"/>
              <a:t>Length</a:t>
            </a:r>
            <a:r>
              <a:rPr lang="en-US" altLang="en-US" sz="2200" b="0"/>
              <a:t> than for </a:t>
            </a:r>
            <a:r>
              <a:rPr lang="en-US" altLang="en-US" sz="2200" b="0" i="1"/>
              <a:t>Diam</a:t>
            </a:r>
            <a:r>
              <a:rPr lang="en-US" altLang="en-US" sz="2200" b="0"/>
              <a:t>.</a:t>
            </a:r>
          </a:p>
        </p:txBody>
      </p:sp>
      <p:pic>
        <p:nvPicPr>
          <p:cNvPr id="362906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479925" y="2682875"/>
            <a:ext cx="5348288" cy="373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2906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450013" y="6486525"/>
            <a:ext cx="217170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2915" name="Rectangle 3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8.1</a:t>
            </a:r>
          </a:p>
        </p:txBody>
      </p:sp>
      <p:sp>
        <p:nvSpPr>
          <p:cNvPr id="3622921" name="Rectangle 9"/>
          <p:cNvSpPr>
            <a:spLocks noChangeArrowheads="1"/>
          </p:cNvSpPr>
          <p:nvPr/>
        </p:nvSpPr>
        <p:spPr bwMode="auto">
          <a:xfrm>
            <a:off x="66675" y="846138"/>
            <a:ext cx="4052888" cy="5181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 dirty="0"/>
              <a:t>P &lt; 0.0001 </a:t>
            </a:r>
            <a:r>
              <a:rPr lang="en-US" altLang="en-US" sz="2200" b="0" dirty="0">
                <a:sym typeface="Symbol" pitchFamily="18" charset="2"/>
              </a:rPr>
              <a:t> very strong evidence of differences among the BUs.</a:t>
            </a:r>
            <a:r>
              <a:rPr lang="en-US" altLang="en-US" sz="2200" b="0" dirty="0"/>
              <a:t> BU 3 is best practice. 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endParaRPr lang="en-US" altLang="en-US" sz="2200" b="0" dirty="0"/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endParaRPr lang="en-US" altLang="en-US" sz="2200" b="0" dirty="0"/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endParaRPr lang="en-US" altLang="en-US" sz="2200" b="0" dirty="0"/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endParaRPr lang="en-US" altLang="en-US" sz="2200" b="0" dirty="0"/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 dirty="0"/>
              <a:t>P </a:t>
            </a:r>
            <a:r>
              <a:rPr lang="en-US" altLang="en-US" sz="2200" b="0" dirty="0">
                <a:latin typeface="Symbol" pitchFamily="18" charset="2"/>
              </a:rPr>
              <a:t>=</a:t>
            </a:r>
            <a:r>
              <a:rPr lang="en-US" altLang="en-US" sz="2200" b="0" dirty="0"/>
              <a:t> 0.4112 </a:t>
            </a:r>
            <a:r>
              <a:rPr lang="en-US" altLang="en-US" sz="2200" b="0" dirty="0">
                <a:sym typeface="Symbol" pitchFamily="18" charset="2"/>
              </a:rPr>
              <a:t> no evidence of differences among </a:t>
            </a:r>
            <a:r>
              <a:rPr lang="en-US" altLang="en-US" sz="2200" b="0" dirty="0" smtClean="0">
                <a:sym typeface="Symbol" pitchFamily="18" charset="2"/>
              </a:rPr>
              <a:t>the account </a:t>
            </a:r>
            <a:r>
              <a:rPr lang="en-US" altLang="en-US" sz="2200" b="0" dirty="0">
                <a:sym typeface="Symbol" pitchFamily="18" charset="2"/>
              </a:rPr>
              <a:t>managers  no best practice.</a:t>
            </a:r>
          </a:p>
        </p:txBody>
      </p:sp>
      <p:pic>
        <p:nvPicPr>
          <p:cNvPr id="362292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356100" y="900113"/>
            <a:ext cx="5657850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807" y="4564608"/>
            <a:ext cx="5811837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8.1 (cont’d)</a:t>
            </a:r>
          </a:p>
        </p:txBody>
      </p:sp>
      <p:sp>
        <p:nvSpPr>
          <p:cNvPr id="3631107" name="Rectangle 3"/>
          <p:cNvSpPr>
            <a:spLocks noChangeArrowheads="1"/>
          </p:cNvSpPr>
          <p:nvPr/>
        </p:nvSpPr>
        <p:spPr bwMode="auto">
          <a:xfrm>
            <a:off x="77788" y="857250"/>
            <a:ext cx="9825037" cy="43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 startAt="3"/>
            </a:pPr>
            <a:r>
              <a:rPr lang="en-US" altLang="en-US" sz="2200" b="0"/>
              <a:t>P </a:t>
            </a:r>
            <a:r>
              <a:rPr lang="en-US" altLang="en-US" sz="2200" b="0">
                <a:latin typeface="Symbol" pitchFamily="18" charset="2"/>
              </a:rPr>
              <a:t>=</a:t>
            </a:r>
            <a:r>
              <a:rPr lang="en-US" altLang="en-US" sz="2200" b="0"/>
              <a:t> 0.9199 </a:t>
            </a:r>
            <a:r>
              <a:rPr lang="en-US" altLang="en-US" sz="2200" b="0">
                <a:sym typeface="Symbol" pitchFamily="18" charset="2"/>
              </a:rPr>
              <a:t> no evidence of differences among BUs  no best practice.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189" y="1641371"/>
            <a:ext cx="6514162" cy="477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8.2</a:t>
            </a:r>
          </a:p>
        </p:txBody>
      </p:sp>
      <p:sp>
        <p:nvSpPr>
          <p:cNvPr id="3633155" name="Rectangle 3"/>
          <p:cNvSpPr>
            <a:spLocks noChangeArrowheads="1"/>
          </p:cNvSpPr>
          <p:nvPr/>
        </p:nvSpPr>
        <p:spPr bwMode="auto">
          <a:xfrm>
            <a:off x="66675" y="1111602"/>
            <a:ext cx="3959635" cy="551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 dirty="0"/>
              <a:t>P</a:t>
            </a:r>
            <a:r>
              <a:rPr lang="en-US" altLang="en-US" sz="2200" b="0" dirty="0">
                <a:latin typeface="Symbol" pitchFamily="18" charset="2"/>
              </a:rPr>
              <a:t> =</a:t>
            </a:r>
            <a:r>
              <a:rPr lang="en-US" altLang="en-US" sz="2200" b="0" dirty="0"/>
              <a:t> </a:t>
            </a:r>
            <a:r>
              <a:rPr lang="en-US" altLang="en-US" sz="2200" b="0" dirty="0" smtClean="0"/>
              <a:t>0.3982 </a:t>
            </a:r>
            <a:r>
              <a:rPr lang="en-US" altLang="en-US" sz="2200" b="0" dirty="0">
                <a:sym typeface="Symbol" pitchFamily="18" charset="2"/>
              </a:rPr>
              <a:t> no evidence of a difference between the model numbers</a:t>
            </a:r>
            <a:r>
              <a:rPr lang="en-US" altLang="en-US" sz="2200" b="0" dirty="0"/>
              <a:t>. 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endParaRPr lang="en-US" altLang="en-US" sz="2200" b="0" dirty="0"/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endParaRPr lang="en-US" altLang="en-US" sz="2200" b="0" dirty="0"/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endParaRPr lang="en-US" altLang="en-US" sz="2200" b="0" dirty="0"/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 dirty="0"/>
              <a:t>P &lt; 0.0000 </a:t>
            </a:r>
            <a:r>
              <a:rPr lang="en-US" altLang="en-US" sz="2200" b="0" dirty="0">
                <a:sym typeface="Symbol" pitchFamily="18" charset="2"/>
              </a:rPr>
              <a:t> strong evidence of differences among the test stations. The four test stations serve the same product family. It is likely that station 3 is failing good </a:t>
            </a:r>
            <a:r>
              <a:rPr lang="en-US" altLang="en-US" sz="2200" b="0" dirty="0" smtClean="0">
                <a:sym typeface="Symbol" pitchFamily="18" charset="2"/>
              </a:rPr>
              <a:t>parts.</a:t>
            </a:r>
            <a:endParaRPr lang="en-US" altLang="en-US" sz="2200" b="0" dirty="0">
              <a:sym typeface="Symbol" pitchFamily="18" charset="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104" y="804019"/>
            <a:ext cx="4849154" cy="3515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836" y="4397775"/>
            <a:ext cx="5657850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8.3</a:t>
            </a:r>
          </a:p>
        </p:txBody>
      </p:sp>
      <p:sp>
        <p:nvSpPr>
          <p:cNvPr id="3635203" name="Rectangle 3"/>
          <p:cNvSpPr>
            <a:spLocks noChangeArrowheads="1"/>
          </p:cNvSpPr>
          <p:nvPr/>
        </p:nvSpPr>
        <p:spPr bwMode="auto">
          <a:xfrm>
            <a:off x="66675" y="846138"/>
            <a:ext cx="4314825" cy="110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 startAt="2"/>
            </a:pPr>
            <a:r>
              <a:rPr lang="en-US" altLang="en-US" sz="2200" b="0"/>
              <a:t>P &lt; 0.0001 </a:t>
            </a:r>
            <a:r>
              <a:rPr lang="en-US" altLang="en-US" sz="2200" b="0">
                <a:sym typeface="Symbol" pitchFamily="18" charset="2"/>
              </a:rPr>
              <a:t> strong evidence that process C is an improvement over process B.</a:t>
            </a:r>
          </a:p>
        </p:txBody>
      </p:sp>
      <p:pic>
        <p:nvPicPr>
          <p:cNvPr id="363520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725988" y="965200"/>
            <a:ext cx="4284662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3520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309688" y="2481263"/>
            <a:ext cx="7429500" cy="416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7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8.4</a:t>
            </a:r>
          </a:p>
        </p:txBody>
      </p:sp>
      <p:sp>
        <p:nvSpPr>
          <p:cNvPr id="3637251" name="Rectangle 3"/>
          <p:cNvSpPr>
            <a:spLocks noChangeArrowheads="1"/>
          </p:cNvSpPr>
          <p:nvPr/>
        </p:nvSpPr>
        <p:spPr bwMode="auto">
          <a:xfrm>
            <a:off x="66675" y="846138"/>
            <a:ext cx="9836150" cy="428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50000"/>
              </a:spcAft>
              <a:buFontTx/>
              <a:buAutoNum type="alphaLcParenR"/>
            </a:pPr>
            <a:r>
              <a:rPr lang="en-US" altLang="en-US" sz="2200" b="0"/>
              <a:t>You must change </a:t>
            </a:r>
            <a:r>
              <a:rPr lang="en-US" altLang="en-US" sz="2200" b="0" i="1"/>
              <a:t>Machine</a:t>
            </a:r>
            <a:r>
              <a:rPr lang="en-US" altLang="en-US" sz="2200" b="0"/>
              <a:t> to nominal. 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/>
              <a:t> 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/>
              <a:t> 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endParaRPr lang="en-US" altLang="en-US" sz="2200" b="0"/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endParaRPr lang="en-US" altLang="en-US" sz="2200" b="0"/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endParaRPr lang="en-US" altLang="en-US" sz="2200" b="0"/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/>
              <a:t> </a:t>
            </a:r>
          </a:p>
        </p:txBody>
      </p:sp>
      <p:pic>
        <p:nvPicPr>
          <p:cNvPr id="36372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09600" y="1436688"/>
            <a:ext cx="6867525" cy="307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372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27063" y="4781550"/>
            <a:ext cx="5762625" cy="287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9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8.4 (cont’d)</a:t>
            </a:r>
          </a:p>
        </p:txBody>
      </p:sp>
      <p:sp>
        <p:nvSpPr>
          <p:cNvPr id="3639299" name="Rectangle 3"/>
          <p:cNvSpPr>
            <a:spLocks noChangeArrowheads="1"/>
          </p:cNvSpPr>
          <p:nvPr/>
        </p:nvSpPr>
        <p:spPr bwMode="auto">
          <a:xfrm>
            <a:off x="66675" y="846138"/>
            <a:ext cx="5275263" cy="211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50000"/>
              </a:spcAft>
              <a:buFontTx/>
              <a:buAutoNum type="alphaLcParenR" startAt="5"/>
            </a:pPr>
            <a:r>
              <a:rPr lang="en-US" altLang="en-US" sz="2200" b="0"/>
              <a:t>P &lt; 0.0001 </a:t>
            </a:r>
            <a:r>
              <a:rPr lang="en-US" altLang="en-US" sz="2200" b="0">
                <a:sym typeface="Symbol" pitchFamily="18" charset="2"/>
              </a:rPr>
              <a:t></a:t>
            </a:r>
            <a:r>
              <a:rPr lang="en-US" altLang="en-US" sz="2200" b="0"/>
              <a:t> very strong evidence of differences among the </a:t>
            </a:r>
            <a:r>
              <a:rPr lang="en-US" altLang="en-US" sz="2200" b="0" i="1"/>
              <a:t>PN-Machine</a:t>
            </a:r>
            <a:r>
              <a:rPr lang="en-US" altLang="en-US" sz="2200" b="0"/>
              <a:t> combinations.</a:t>
            </a:r>
          </a:p>
          <a:p>
            <a:pPr eaLnBrk="1" hangingPunct="1">
              <a:spcAft>
                <a:spcPct val="50000"/>
              </a:spcAft>
              <a:buFontTx/>
              <a:buAutoNum type="alphaLcParenR" startAt="5"/>
            </a:pPr>
            <a:endParaRPr lang="en-US" altLang="en-US" sz="2200" b="0"/>
          </a:p>
          <a:p>
            <a:pPr eaLnBrk="1" hangingPunct="1">
              <a:spcAft>
                <a:spcPct val="50000"/>
              </a:spcAft>
              <a:buFontTx/>
              <a:buAutoNum type="alphaLcParenR" startAt="5"/>
            </a:pPr>
            <a:r>
              <a:rPr lang="en-US" altLang="en-US" sz="2200" b="0"/>
              <a:t>GV0101-15, GV0119-1, and GY0325-1.</a:t>
            </a:r>
          </a:p>
        </p:txBody>
      </p:sp>
      <p:pic>
        <p:nvPicPr>
          <p:cNvPr id="36393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413375" y="901700"/>
            <a:ext cx="3778250" cy="88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393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49"/>
          <a:stretch>
            <a:fillRect/>
          </a:stretch>
        </p:blipFill>
        <p:spPr bwMode="gray">
          <a:xfrm>
            <a:off x="3270250" y="3313113"/>
            <a:ext cx="6743700" cy="439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9.1</a:t>
            </a:r>
          </a:p>
        </p:txBody>
      </p:sp>
      <p:sp>
        <p:nvSpPr>
          <p:cNvPr id="3641347" name="Rectangle 3"/>
          <p:cNvSpPr>
            <a:spLocks noChangeArrowheads="1"/>
          </p:cNvSpPr>
          <p:nvPr/>
        </p:nvSpPr>
        <p:spPr bwMode="auto">
          <a:xfrm>
            <a:off x="66675" y="846138"/>
            <a:ext cx="4122738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50000"/>
              </a:spcAft>
              <a:buFontTx/>
              <a:buAutoNum type="alphaLcParenR"/>
            </a:pPr>
            <a:r>
              <a:rPr lang="en-US" altLang="en-US" sz="2200" b="0"/>
              <a:t>Predicted mean Y </a:t>
            </a:r>
            <a:r>
              <a:rPr lang="en-US" altLang="en-US" sz="2200" b="0">
                <a:latin typeface="Symbol" pitchFamily="18" charset="2"/>
              </a:rPr>
              <a:t>=</a:t>
            </a:r>
            <a:r>
              <a:rPr lang="en-US" altLang="en-US" sz="2200" b="0"/>
              <a:t> 35 when X </a:t>
            </a:r>
            <a:r>
              <a:rPr lang="en-US" altLang="en-US" sz="2200" b="0">
                <a:latin typeface="Symbol" pitchFamily="18" charset="2"/>
              </a:rPr>
              <a:t>=</a:t>
            </a:r>
            <a:r>
              <a:rPr lang="en-US" altLang="en-US" sz="2200" b="0"/>
              <a:t> 69.86.</a:t>
            </a:r>
          </a:p>
        </p:txBody>
      </p:sp>
      <p:sp>
        <p:nvSpPr>
          <p:cNvPr id="3641351" name="Rectangle 7"/>
          <p:cNvSpPr>
            <a:spLocks noChangeArrowheads="1"/>
          </p:cNvSpPr>
          <p:nvPr/>
        </p:nvSpPr>
        <p:spPr bwMode="auto">
          <a:xfrm>
            <a:off x="4664075" y="858838"/>
            <a:ext cx="3416300" cy="2134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50000"/>
              </a:spcAft>
              <a:buFontTx/>
              <a:buAutoNum type="alphaLcParenR" startAt="2"/>
            </a:pPr>
            <a:r>
              <a:rPr lang="en-US" altLang="en-US" sz="2200" b="0" dirty="0"/>
              <a:t>If X is held constant at any particular value, the predicted standard deviation of Y is the RMSE, which is 2.84 in this case</a:t>
            </a:r>
            <a:r>
              <a:rPr lang="en-US" altLang="en-US" sz="2200" b="0" dirty="0" smtClean="0"/>
              <a:t>.</a:t>
            </a:r>
            <a:endParaRPr lang="en-US" altLang="en-US" sz="2200" b="0" dirty="0"/>
          </a:p>
        </p:txBody>
      </p:sp>
      <p:pic>
        <p:nvPicPr>
          <p:cNvPr id="364135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880350" y="873125"/>
            <a:ext cx="1924050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4135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5563" y="1776413"/>
            <a:ext cx="4052887" cy="35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3394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9.2</a:t>
            </a:r>
          </a:p>
        </p:txBody>
      </p:sp>
      <p:sp>
        <p:nvSpPr>
          <p:cNvPr id="3643395" name="Rectangle 3"/>
          <p:cNvSpPr>
            <a:spLocks noChangeArrowheads="1"/>
          </p:cNvSpPr>
          <p:nvPr/>
        </p:nvSpPr>
        <p:spPr bwMode="auto">
          <a:xfrm>
            <a:off x="66675" y="846138"/>
            <a:ext cx="4135438" cy="619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 dirty="0"/>
              <a:t>P &lt; 0.0001 </a:t>
            </a:r>
            <a:r>
              <a:rPr lang="en-US" altLang="en-US" sz="2200" b="0" dirty="0">
                <a:sym typeface="Symbol" pitchFamily="18" charset="2"/>
              </a:rPr>
              <a:t> very strong evidence of a correlation</a:t>
            </a:r>
            <a:r>
              <a:rPr lang="en-US" altLang="en-US" sz="2200" b="0" dirty="0"/>
              <a:t>.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 dirty="0"/>
              <a:t>The P value for the intercept is 0.5441, so the intercept parameter is not significantly different from 0. It should be removed from the model.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 dirty="0"/>
              <a:t>Predicted mean Y </a:t>
            </a:r>
            <a:r>
              <a:rPr lang="en-US" altLang="en-US" sz="2200" b="0" dirty="0">
                <a:latin typeface="Symbol" pitchFamily="18" charset="2"/>
              </a:rPr>
              <a:t>=</a:t>
            </a:r>
            <a:r>
              <a:rPr lang="en-US" altLang="en-US" sz="2200" b="0" dirty="0"/>
              <a:t> 3500 when X </a:t>
            </a:r>
            <a:r>
              <a:rPr lang="en-US" altLang="en-US" sz="2200" b="0" dirty="0">
                <a:latin typeface="Symbol" pitchFamily="18" charset="2"/>
              </a:rPr>
              <a:t>=</a:t>
            </a:r>
            <a:r>
              <a:rPr lang="en-US" altLang="en-US" sz="2200" b="0" dirty="0"/>
              <a:t> 52.78. The 95% confidence interval for predicted mean Y is </a:t>
            </a:r>
            <a:r>
              <a:rPr lang="en-US" altLang="en-US" sz="2200" b="0" dirty="0" smtClean="0"/>
              <a:t>(3325</a:t>
            </a:r>
            <a:r>
              <a:rPr lang="en-US" altLang="en-US" sz="2200" b="0" dirty="0"/>
              <a:t>, </a:t>
            </a:r>
            <a:r>
              <a:rPr lang="en-US" altLang="en-US" sz="2200" b="0" dirty="0" smtClean="0"/>
              <a:t>3675).</a:t>
            </a:r>
            <a:endParaRPr lang="en-US" altLang="en-US" sz="2200" b="0" dirty="0"/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 dirty="0" smtClean="0"/>
              <a:t>If </a:t>
            </a:r>
            <a:r>
              <a:rPr lang="en-US" altLang="en-US" sz="2200" b="0" dirty="0"/>
              <a:t>capacity utilization was held constant, the standard deviation would be the RMSE, 406.06 in this case.</a:t>
            </a:r>
          </a:p>
        </p:txBody>
      </p:sp>
      <p:pic>
        <p:nvPicPr>
          <p:cNvPr id="364339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608513" y="895350"/>
            <a:ext cx="4189412" cy="153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4340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592638" y="2633663"/>
            <a:ext cx="4899025" cy="111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4340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676775" y="3960813"/>
            <a:ext cx="4564063" cy="375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1954" name="Rectangle 2"/>
          <p:cNvSpPr>
            <a:spLocks noGrp="1" noChangeArrowheads="1"/>
          </p:cNvSpPr>
          <p:nvPr>
            <p:ph type="title"/>
          </p:nvPr>
        </p:nvSpPr>
        <p:spPr>
          <a:xfrm>
            <a:off x="69850" y="76200"/>
            <a:ext cx="9872663" cy="574675"/>
          </a:xfrm>
          <a:noFill/>
        </p:spPr>
        <p:txBody>
          <a:bodyPr/>
          <a:lstStyle/>
          <a:p>
            <a:r>
              <a:rPr lang="en-US" altLang="en-US"/>
              <a:t>Exercise 2.2 (cont’d)</a:t>
            </a:r>
          </a:p>
        </p:txBody>
      </p:sp>
      <p:sp>
        <p:nvSpPr>
          <p:cNvPr id="3581955" name="Rectangle 3"/>
          <p:cNvSpPr>
            <a:spLocks noChangeArrowheads="1"/>
          </p:cNvSpPr>
          <p:nvPr/>
        </p:nvSpPr>
        <p:spPr bwMode="auto">
          <a:xfrm>
            <a:off x="66675" y="846138"/>
            <a:ext cx="9907588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45720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66788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47637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985963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49555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9527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4099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8671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3243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AutoNum type="alphaLcParenR" startAt="2"/>
            </a:pPr>
            <a:r>
              <a:rPr lang="en-US" altLang="en-US" sz="2300" b="0"/>
              <a:t> </a:t>
            </a:r>
          </a:p>
        </p:txBody>
      </p:sp>
      <p:pic>
        <p:nvPicPr>
          <p:cNvPr id="358195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25450" y="977900"/>
            <a:ext cx="5641975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81959" name="Rectangle 7"/>
          <p:cNvSpPr>
            <a:spLocks noChangeArrowheads="1"/>
          </p:cNvSpPr>
          <p:nvPr/>
        </p:nvSpPr>
        <p:spPr bwMode="auto">
          <a:xfrm>
            <a:off x="73025" y="4329113"/>
            <a:ext cx="9907588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45720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66788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47637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985963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49555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9527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4099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8671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324350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AutoNum type="alphaLcParenR" startAt="4"/>
            </a:pPr>
            <a:r>
              <a:rPr lang="en-US" altLang="en-US" sz="2300" b="0"/>
              <a:t> </a:t>
            </a:r>
          </a:p>
        </p:txBody>
      </p:sp>
      <p:pic>
        <p:nvPicPr>
          <p:cNvPr id="358196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38150" y="4449763"/>
            <a:ext cx="9078913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42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10.1</a:t>
            </a:r>
          </a:p>
        </p:txBody>
      </p:sp>
      <p:sp>
        <p:nvSpPr>
          <p:cNvPr id="3645444" name="Rectangle 4"/>
          <p:cNvSpPr>
            <a:spLocks noChangeArrowheads="1"/>
          </p:cNvSpPr>
          <p:nvPr/>
        </p:nvSpPr>
        <p:spPr bwMode="auto">
          <a:xfrm>
            <a:off x="8351633" y="5638260"/>
            <a:ext cx="438406" cy="45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50000"/>
              </a:spcAft>
              <a:buFontTx/>
              <a:buAutoNum type="alphaLcParenR" startAt="2"/>
            </a:pPr>
            <a:r>
              <a:rPr lang="en-US" altLang="en-US" sz="2300" b="0" dirty="0"/>
              <a:t> </a:t>
            </a:r>
          </a:p>
        </p:txBody>
      </p:sp>
      <p:pic>
        <p:nvPicPr>
          <p:cNvPr id="3645449" name="Picture 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" r="5417"/>
          <a:stretch/>
        </p:blipFill>
        <p:spPr bwMode="gray">
          <a:xfrm>
            <a:off x="104069" y="1009771"/>
            <a:ext cx="9875520" cy="4246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45450" name="Oval 10"/>
          <p:cNvSpPr>
            <a:spLocks noChangeArrowheads="1"/>
          </p:cNvSpPr>
          <p:nvPr/>
        </p:nvSpPr>
        <p:spPr bwMode="gray">
          <a:xfrm>
            <a:off x="9247239" y="4867540"/>
            <a:ext cx="738694" cy="329371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noAutofit/>
          </a:bodyPr>
          <a:lstStyle/>
          <a:p>
            <a:endParaRPr lang="en-US"/>
          </a:p>
        </p:txBody>
      </p:sp>
      <p:sp>
        <p:nvSpPr>
          <p:cNvPr id="3645451" name="Oval 11"/>
          <p:cNvSpPr>
            <a:spLocks noChangeArrowheads="1"/>
          </p:cNvSpPr>
          <p:nvPr/>
        </p:nvSpPr>
        <p:spPr bwMode="gray">
          <a:xfrm>
            <a:off x="8790039" y="2436096"/>
            <a:ext cx="914400" cy="250825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645453" name="Oval 13"/>
          <p:cNvSpPr>
            <a:spLocks noChangeArrowheads="1"/>
          </p:cNvSpPr>
          <p:nvPr/>
        </p:nvSpPr>
        <p:spPr bwMode="gray">
          <a:xfrm>
            <a:off x="2413824" y="1887658"/>
            <a:ext cx="1485900" cy="349286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noAutofit/>
          </a:bodyPr>
          <a:lstStyle/>
          <a:p>
            <a:endParaRPr lang="en-US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6655822" y="5231885"/>
            <a:ext cx="353219" cy="45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1799" tIns="50900" rIns="101799" bIns="50900">
            <a:spAutoFit/>
          </a:bodyPr>
          <a:lstStyle>
            <a:lvl1pPr marL="45720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50000"/>
              </a:spcAft>
              <a:buFontTx/>
              <a:buAutoNum type="alphaLcParenR" startAt="3"/>
            </a:pPr>
            <a:r>
              <a:rPr lang="en-US" altLang="en-US" sz="2300" b="0" dirty="0"/>
              <a:t> </a:t>
            </a:r>
          </a:p>
        </p:txBody>
      </p:sp>
      <p:sp>
        <p:nvSpPr>
          <p:cNvPr id="3645443" name="Rectangle 3"/>
          <p:cNvSpPr>
            <a:spLocks noChangeArrowheads="1"/>
          </p:cNvSpPr>
          <p:nvPr/>
        </p:nvSpPr>
        <p:spPr bwMode="auto">
          <a:xfrm>
            <a:off x="1432718" y="3854808"/>
            <a:ext cx="353219" cy="45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50000"/>
              </a:spcAft>
              <a:buFontTx/>
              <a:buAutoNum type="alphaLcParenR"/>
            </a:pPr>
            <a:r>
              <a:rPr lang="en-US" altLang="en-US" sz="2300" b="0" dirty="0"/>
              <a:t> 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1785937" y="2236944"/>
            <a:ext cx="781665" cy="1617864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lg" len="lg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 flipV="1">
            <a:off x="7009041" y="2654808"/>
            <a:ext cx="1860877" cy="2601096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lg" len="lg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8707686" y="5255904"/>
            <a:ext cx="562462" cy="476322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lg" len="lg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262999" y="6949279"/>
            <a:ext cx="4609205" cy="45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Aft>
                <a:spcPct val="50000"/>
              </a:spcAft>
            </a:pPr>
            <a:r>
              <a:rPr lang="en-US" altLang="en-US" sz="2300" b="0" dirty="0" smtClean="0"/>
              <a:t>d)  See next slide.</a:t>
            </a:r>
            <a:endParaRPr lang="en-US" altLang="en-US" sz="23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4954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9" r="56407" b="62924"/>
          <a:stretch>
            <a:fillRect/>
          </a:stretch>
        </p:blipFill>
        <p:spPr bwMode="gray">
          <a:xfrm>
            <a:off x="546100" y="4618038"/>
            <a:ext cx="8512175" cy="315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4954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11163" y="2698750"/>
            <a:ext cx="4060825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4954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12750" y="920750"/>
            <a:ext cx="28575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49538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10.1 (cont’d)</a:t>
            </a:r>
          </a:p>
        </p:txBody>
      </p:sp>
      <p:sp>
        <p:nvSpPr>
          <p:cNvPr id="3649540" name="Rectangle 4"/>
          <p:cNvSpPr>
            <a:spLocks noChangeArrowheads="1"/>
          </p:cNvSpPr>
          <p:nvPr/>
        </p:nvSpPr>
        <p:spPr bwMode="auto">
          <a:xfrm>
            <a:off x="77788" y="859601"/>
            <a:ext cx="468312" cy="4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1799" tIns="50900" rIns="101799" bIns="50900">
            <a:spAutoFit/>
          </a:bodyPr>
          <a:lstStyle>
            <a:lvl1pPr marL="45720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50000"/>
              </a:spcAft>
              <a:buFontTx/>
              <a:buAutoNum type="alphaLcParenR" startAt="4"/>
            </a:pPr>
            <a:r>
              <a:rPr lang="en-US" altLang="en-US" sz="2200" b="0" dirty="0"/>
              <a:t> </a:t>
            </a:r>
          </a:p>
        </p:txBody>
      </p:sp>
      <p:sp>
        <p:nvSpPr>
          <p:cNvPr id="3649543" name="Oval 7"/>
          <p:cNvSpPr>
            <a:spLocks noChangeArrowheads="1"/>
          </p:cNvSpPr>
          <p:nvPr/>
        </p:nvSpPr>
        <p:spPr bwMode="gray">
          <a:xfrm>
            <a:off x="346075" y="3692525"/>
            <a:ext cx="1589088" cy="250825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649544" name="Oval 8"/>
          <p:cNvSpPr>
            <a:spLocks noChangeArrowheads="1"/>
          </p:cNvSpPr>
          <p:nvPr/>
        </p:nvSpPr>
        <p:spPr bwMode="gray">
          <a:xfrm>
            <a:off x="7983538" y="6303963"/>
            <a:ext cx="941387" cy="2667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649545" name="Oval 9"/>
          <p:cNvSpPr>
            <a:spLocks noChangeArrowheads="1"/>
          </p:cNvSpPr>
          <p:nvPr/>
        </p:nvSpPr>
        <p:spPr bwMode="gray">
          <a:xfrm>
            <a:off x="2532063" y="1665288"/>
            <a:ext cx="914400" cy="239712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4749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00038" y="931863"/>
            <a:ext cx="9120187" cy="244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47490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10.2</a:t>
            </a:r>
          </a:p>
        </p:txBody>
      </p:sp>
      <p:sp>
        <p:nvSpPr>
          <p:cNvPr id="3647491" name="Rectangle 3"/>
          <p:cNvSpPr>
            <a:spLocks noChangeArrowheads="1"/>
          </p:cNvSpPr>
          <p:nvPr/>
        </p:nvSpPr>
        <p:spPr bwMode="auto">
          <a:xfrm>
            <a:off x="66675" y="846138"/>
            <a:ext cx="4135438" cy="43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/>
              <a:t> </a:t>
            </a:r>
          </a:p>
        </p:txBody>
      </p:sp>
      <p:sp>
        <p:nvSpPr>
          <p:cNvPr id="3647498" name="AutoShape 10"/>
          <p:cNvSpPr>
            <a:spLocks noChangeArrowheads="1"/>
          </p:cNvSpPr>
          <p:nvPr/>
        </p:nvSpPr>
        <p:spPr bwMode="gray">
          <a:xfrm>
            <a:off x="7699375" y="2327275"/>
            <a:ext cx="1677988" cy="258763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647500" name="Rectangle 12"/>
          <p:cNvSpPr>
            <a:spLocks noChangeArrowheads="1"/>
          </p:cNvSpPr>
          <p:nvPr/>
        </p:nvSpPr>
        <p:spPr bwMode="auto">
          <a:xfrm>
            <a:off x="85725" y="3744913"/>
            <a:ext cx="493395" cy="4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1799" tIns="50900" rIns="101799" bIns="50900">
            <a:spAutoFit/>
          </a:bodyPr>
          <a:lstStyle>
            <a:lvl1pPr marL="45720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Aft>
                <a:spcPct val="100000"/>
              </a:spcAft>
            </a:pPr>
            <a:r>
              <a:rPr lang="en-US" altLang="en-US" sz="2200" b="0" dirty="0" smtClean="0"/>
              <a:t>b)</a:t>
            </a:r>
            <a:endParaRPr lang="en-US" altLang="en-US" sz="2200" b="0" dirty="0"/>
          </a:p>
        </p:txBody>
      </p:sp>
      <p:graphicFrame>
        <p:nvGraphicFramePr>
          <p:cNvPr id="10" name="Group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430583"/>
              </p:ext>
            </p:extLst>
          </p:nvPr>
        </p:nvGraphicFramePr>
        <p:xfrm>
          <a:off x="597615" y="3797947"/>
          <a:ext cx="7162800" cy="1774826"/>
        </p:xfrm>
        <a:graphic>
          <a:graphicData uri="http://schemas.openxmlformats.org/drawingml/2006/table">
            <a:tbl>
              <a:tblPr/>
              <a:tblGrid>
                <a:gridCol w="1341437"/>
                <a:gridCol w="1341438"/>
                <a:gridCol w="1339850"/>
                <a:gridCol w="1411287"/>
                <a:gridCol w="1728788"/>
              </a:tblGrid>
              <a:tr h="444500">
                <a:tc>
                  <a:txBody>
                    <a:bodyPr/>
                    <a:lstStyle/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System</a:t>
                      </a: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RMSE</a:t>
                      </a: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DF</a:t>
                      </a: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Resistance</a:t>
                      </a: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% Outside</a:t>
                      </a: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</a:t>
                      </a: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0.0454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51.56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B</a:t>
                      </a: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0.0440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50.30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C</a:t>
                      </a: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0.0418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53.60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2924334" y="5771833"/>
            <a:ext cx="2555558" cy="4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1799" tIns="50900" rIns="101799" bIns="50900">
            <a:spAutoFit/>
          </a:bodyPr>
          <a:lstStyle>
            <a:lvl1pPr marL="45720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Aft>
                <a:spcPct val="100000"/>
              </a:spcAft>
            </a:pPr>
            <a:r>
              <a:rPr lang="en-US" altLang="en-US" sz="2200" b="0" dirty="0" smtClean="0"/>
              <a:t>(</a:t>
            </a:r>
            <a:r>
              <a:rPr lang="en-US" altLang="en-US" sz="2200" b="0" dirty="0"/>
              <a:t>See next two </a:t>
            </a:r>
            <a:r>
              <a:rPr lang="en-US" altLang="en-US" sz="2200" b="0" dirty="0" smtClean="0"/>
              <a:t>slides)                                                                                                                          </a:t>
            </a:r>
            <a:endParaRPr lang="en-US" altLang="en-US" sz="22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1587" name="Rectangle 3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10.2 (cont’d)</a:t>
            </a:r>
          </a:p>
        </p:txBody>
      </p:sp>
      <p:pic>
        <p:nvPicPr>
          <p:cNvPr id="365159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0"/>
          <a:stretch>
            <a:fillRect/>
          </a:stretch>
        </p:blipFill>
        <p:spPr bwMode="gray">
          <a:xfrm>
            <a:off x="322263" y="1016000"/>
            <a:ext cx="4289425" cy="633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5159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167313" y="1016000"/>
            <a:ext cx="4394200" cy="633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36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7625" y="1022350"/>
            <a:ext cx="4457700" cy="675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53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10.2 (cont’d)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683" name="Rectangle 3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10.2 (cont’d)</a:t>
            </a:r>
          </a:p>
        </p:txBody>
      </p:sp>
      <p:pic>
        <p:nvPicPr>
          <p:cNvPr id="3655707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9" r="56407" b="62924"/>
          <a:stretch>
            <a:fillRect/>
          </a:stretch>
        </p:blipFill>
        <p:spPr bwMode="gray">
          <a:xfrm>
            <a:off x="697737" y="4415978"/>
            <a:ext cx="8145462" cy="302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Group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381668"/>
              </p:ext>
            </p:extLst>
          </p:nvPr>
        </p:nvGraphicFramePr>
        <p:xfrm>
          <a:off x="686116" y="1202230"/>
          <a:ext cx="7162800" cy="1774826"/>
        </p:xfrm>
        <a:graphic>
          <a:graphicData uri="http://schemas.openxmlformats.org/drawingml/2006/table">
            <a:tbl>
              <a:tblPr/>
              <a:tblGrid>
                <a:gridCol w="1341437"/>
                <a:gridCol w="1341438"/>
                <a:gridCol w="1339850"/>
                <a:gridCol w="1411287"/>
                <a:gridCol w="1728788"/>
              </a:tblGrid>
              <a:tr h="444500">
                <a:tc>
                  <a:txBody>
                    <a:bodyPr/>
                    <a:lstStyle/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System</a:t>
                      </a: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RMSE</a:t>
                      </a: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DF</a:t>
                      </a: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Resistance</a:t>
                      </a: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% Outside</a:t>
                      </a: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</a:t>
                      </a: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0.0454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51.56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B</a:t>
                      </a: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0.0440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50.30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C</a:t>
                      </a: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0.0418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53.60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76985" y="1165123"/>
            <a:ext cx="40427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latin typeface="+mn-lt"/>
              </a:rPr>
              <a:t>c)</a:t>
            </a:r>
            <a:endParaRPr lang="en-US" b="0" dirty="0">
              <a:latin typeface="+mn-lt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7897483" y="1758611"/>
            <a:ext cx="1917077" cy="1118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1799" tIns="50900" rIns="101799" bIns="50900">
            <a:spAutoFit/>
          </a:bodyPr>
          <a:lstStyle>
            <a:lvl1pPr marL="45720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 eaLnBrk="1" hangingPunct="1">
              <a:spcAft>
                <a:spcPct val="100000"/>
              </a:spcAft>
            </a:pPr>
            <a:r>
              <a:rPr lang="en-US" altLang="en-US" sz="2200" b="0" dirty="0" smtClean="0"/>
              <a:t>(</a:t>
            </a:r>
            <a:r>
              <a:rPr lang="en-US" altLang="en-US" sz="2200" b="0" dirty="0"/>
              <a:t>See </a:t>
            </a:r>
            <a:r>
              <a:rPr lang="en-US" altLang="en-US" sz="2200" b="0" dirty="0" smtClean="0"/>
              <a:t>below and the next slide)                                                                                                                          </a:t>
            </a:r>
            <a:endParaRPr lang="en-US" altLang="en-US" sz="22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773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9" r="56407" b="62924"/>
          <a:stretch>
            <a:fillRect/>
          </a:stretch>
        </p:blipFill>
        <p:spPr bwMode="gray">
          <a:xfrm>
            <a:off x="651905" y="4506053"/>
            <a:ext cx="8178800" cy="303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57730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/>
              <a:t>Exercise 10.2 (cont’d)</a:t>
            </a:r>
          </a:p>
        </p:txBody>
      </p:sp>
      <p:pic>
        <p:nvPicPr>
          <p:cNvPr id="4" name="Picture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9" r="56407" b="62924"/>
          <a:stretch>
            <a:fillRect/>
          </a:stretch>
        </p:blipFill>
        <p:spPr bwMode="gray">
          <a:xfrm>
            <a:off x="653952" y="1012518"/>
            <a:ext cx="8145463" cy="302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4898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11.1</a:t>
            </a:r>
            <a:endParaRPr lang="en-US" altLang="en-US" dirty="0"/>
          </a:p>
        </p:txBody>
      </p:sp>
      <p:sp>
        <p:nvSpPr>
          <p:cNvPr id="3664899" name="Rectangle 3"/>
          <p:cNvSpPr>
            <a:spLocks noChangeArrowheads="1"/>
          </p:cNvSpPr>
          <p:nvPr/>
        </p:nvSpPr>
        <p:spPr bwMode="auto">
          <a:xfrm>
            <a:off x="96838" y="860425"/>
            <a:ext cx="9790112" cy="646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/>
              <a:t> 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endParaRPr lang="en-US" altLang="en-US" sz="2200" b="0"/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endParaRPr lang="en-US" altLang="en-US" sz="2200" b="0"/>
          </a:p>
          <a:p>
            <a:pPr eaLnBrk="1" hangingPunct="1">
              <a:buFontTx/>
              <a:buAutoNum type="alphaLcParenR"/>
            </a:pPr>
            <a:endParaRPr lang="en-US" altLang="en-US" sz="2200" b="0"/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/>
              <a:t>The Adj. R</a:t>
            </a:r>
            <a:r>
              <a:rPr lang="en-US" altLang="en-US" sz="2200" b="0" baseline="30000"/>
              <a:t>2</a:t>
            </a:r>
            <a:r>
              <a:rPr lang="en-US" altLang="en-US" sz="2200" b="0"/>
              <a:t> is larger for </a:t>
            </a:r>
            <a:r>
              <a:rPr lang="en-US" altLang="en-US" sz="2200" b="0" i="1"/>
              <a:t>Height</a:t>
            </a:r>
            <a:r>
              <a:rPr lang="en-US" altLang="en-US" sz="2200" b="0"/>
              <a:t> than for </a:t>
            </a:r>
            <a:r>
              <a:rPr lang="en-US" altLang="en-US" sz="2200" b="0" i="1"/>
              <a:t>Height</a:t>
            </a:r>
            <a:r>
              <a:rPr lang="en-US" altLang="en-US" sz="2200" b="0"/>
              <a:t>, so </a:t>
            </a:r>
            <a:r>
              <a:rPr lang="en-US" altLang="en-US" sz="2200" b="0" i="1"/>
              <a:t>Height</a:t>
            </a:r>
            <a:r>
              <a:rPr lang="en-US" altLang="en-US" sz="2200" b="0"/>
              <a:t> has the greater proportion of variation caused by age and gender.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/>
              <a:t>The RMSE for </a:t>
            </a:r>
            <a:r>
              <a:rPr lang="en-US" altLang="en-US" sz="2200" b="0" i="1"/>
              <a:t>Height</a:t>
            </a:r>
            <a:r>
              <a:rPr lang="en-US" altLang="en-US" sz="2200" b="0"/>
              <a:t> has units of inches, the RMSE for </a:t>
            </a:r>
            <a:r>
              <a:rPr lang="en-US" altLang="en-US" sz="2200" b="0" i="1"/>
              <a:t>Weight</a:t>
            </a:r>
            <a:r>
              <a:rPr lang="en-US" altLang="en-US" sz="2200" b="0"/>
              <a:t> has units of pounds.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/>
              <a:t>No. The </a:t>
            </a:r>
            <a:r>
              <a:rPr lang="en-US" altLang="en-US" sz="2200" b="0" i="1"/>
              <a:t>Gender</a:t>
            </a:r>
            <a:r>
              <a:rPr lang="en-US" altLang="en-US" sz="2200" b="0"/>
              <a:t> effect by itself is not significant for </a:t>
            </a:r>
            <a:r>
              <a:rPr lang="en-US" altLang="en-US" sz="2200" b="0" i="1"/>
              <a:t>Weight</a:t>
            </a:r>
            <a:r>
              <a:rPr lang="en-US" altLang="en-US" sz="2200" b="0"/>
              <a:t>.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/>
              <a:t>Yes. The P value for the </a:t>
            </a:r>
            <a:r>
              <a:rPr lang="en-US" altLang="en-US" sz="2200" b="0" i="1"/>
              <a:t>Age*Gender</a:t>
            </a:r>
            <a:r>
              <a:rPr lang="en-US" altLang="en-US" sz="2200" b="0"/>
              <a:t> effect is 0.0886, so there is some evidence of a difference in the slopes.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/>
              <a:t>Predicted mean weight is 117.3, confidence interval is [107.4, 127.2].</a:t>
            </a:r>
          </a:p>
        </p:txBody>
      </p:sp>
      <p:graphicFrame>
        <p:nvGraphicFramePr>
          <p:cNvPr id="3664955" name="Group 59"/>
          <p:cNvGraphicFramePr>
            <a:graphicFrameLocks noGrp="1"/>
          </p:cNvGraphicFramePr>
          <p:nvPr/>
        </p:nvGraphicFramePr>
        <p:xfrm>
          <a:off x="592138" y="912813"/>
          <a:ext cx="6677025" cy="1932528"/>
        </p:xfrm>
        <a:graphic>
          <a:graphicData uri="http://schemas.openxmlformats.org/drawingml/2006/table">
            <a:tbl>
              <a:tblPr/>
              <a:tblGrid>
                <a:gridCol w="1296987"/>
                <a:gridCol w="949325"/>
                <a:gridCol w="865188"/>
                <a:gridCol w="1109662"/>
                <a:gridCol w="952500"/>
                <a:gridCol w="1503363"/>
              </a:tblGrid>
              <a:tr h="242888"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n-US" altLang="en-US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870" marR="101870" marT="50935" marB="50935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n-US" altLang="en-US" sz="2000" b="0" i="1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870" marR="101870" marT="50935" marB="50935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n-US" altLang="en-US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1870" marR="101870" marT="50935" marB="50935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 values</a:t>
                      </a:r>
                    </a:p>
                  </a:txBody>
                  <a:tcPr marL="101870" marR="101870" marT="50935" marB="5093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Response</a:t>
                      </a:r>
                    </a:p>
                  </a:txBody>
                  <a:tcPr marL="101870" marR="101870" marT="50935" marB="5093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Adj. R</a:t>
                      </a:r>
                      <a:r>
                        <a:rPr kumimoji="0" lang="en-US" alt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101870" marR="101870" marT="50935" marB="5093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RMSE</a:t>
                      </a:r>
                    </a:p>
                  </a:txBody>
                  <a:tcPr marL="101870" marR="101870" marT="50935" marB="5093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Age</a:t>
                      </a:r>
                    </a:p>
                  </a:txBody>
                  <a:tcPr marL="101870" marR="101870" marT="50935" marB="5093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Gender</a:t>
                      </a:r>
                    </a:p>
                  </a:txBody>
                  <a:tcPr marL="101870" marR="101870" marT="50935" marB="5093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Age*Gender</a:t>
                      </a:r>
                    </a:p>
                  </a:txBody>
                  <a:tcPr marL="101870" marR="101870" marT="50935" marB="5093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363"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Height</a:t>
                      </a:r>
                    </a:p>
                  </a:txBody>
                  <a:tcPr marL="101870" marR="101870" marT="50935" marB="5093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0.453</a:t>
                      </a:r>
                    </a:p>
                  </a:txBody>
                  <a:tcPr marL="101870" marR="101870" marT="50935" marB="5093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3.14</a:t>
                      </a:r>
                    </a:p>
                  </a:txBody>
                  <a:tcPr marL="101870" marR="101870" marT="50935" marB="5093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&lt; 0.0001</a:t>
                      </a:r>
                    </a:p>
                  </a:txBody>
                  <a:tcPr marL="101870" marR="101870" marT="50935" marB="5093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0.0196</a:t>
                      </a:r>
                    </a:p>
                  </a:txBody>
                  <a:tcPr marL="101870" marR="101870" marT="50935" marB="5093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0.0883</a:t>
                      </a:r>
                    </a:p>
                  </a:txBody>
                  <a:tcPr marL="101870" marR="101870" marT="50935" marB="5093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Weight</a:t>
                      </a:r>
                    </a:p>
                  </a:txBody>
                  <a:tcPr marL="101870" marR="101870" marT="50935" marB="5093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0.228</a:t>
                      </a:r>
                    </a:p>
                  </a:txBody>
                  <a:tcPr marL="101870" marR="101870" marT="50935" marB="5093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19.5</a:t>
                      </a:r>
                    </a:p>
                  </a:txBody>
                  <a:tcPr marL="101870" marR="101870" marT="50935" marB="5093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0.0034</a:t>
                      </a:r>
                    </a:p>
                  </a:txBody>
                  <a:tcPr marL="101870" marR="101870" marT="50935" marB="5093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0.4190</a:t>
                      </a:r>
                    </a:p>
                  </a:txBody>
                  <a:tcPr marL="101870" marR="101870" marT="50935" marB="5093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528763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0.0886</a:t>
                      </a:r>
                    </a:p>
                  </a:txBody>
                  <a:tcPr marL="101870" marR="101870" marT="50935" marB="5093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6946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11.2</a:t>
            </a:r>
            <a:endParaRPr lang="en-US" altLang="en-US" dirty="0"/>
          </a:p>
        </p:txBody>
      </p:sp>
      <p:sp>
        <p:nvSpPr>
          <p:cNvPr id="3666947" name="Rectangle 3"/>
          <p:cNvSpPr>
            <a:spLocks noChangeArrowheads="1"/>
          </p:cNvSpPr>
          <p:nvPr/>
        </p:nvSpPr>
        <p:spPr bwMode="auto">
          <a:xfrm>
            <a:off x="95250" y="847725"/>
            <a:ext cx="3630613" cy="328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50000"/>
              </a:spcAft>
              <a:buFontTx/>
              <a:buAutoNum type="alphaLcParenR" startAt="3"/>
            </a:pPr>
            <a:r>
              <a:rPr lang="en-US" altLang="en-US" sz="2200" b="0"/>
              <a:t> </a:t>
            </a:r>
          </a:p>
          <a:p>
            <a:pPr eaLnBrk="1" hangingPunct="1">
              <a:spcAft>
                <a:spcPct val="50000"/>
              </a:spcAft>
              <a:buFontTx/>
              <a:buAutoNum type="alphaLcParenR" startAt="3"/>
            </a:pPr>
            <a:endParaRPr lang="en-US" altLang="en-US" sz="2200" b="0"/>
          </a:p>
          <a:p>
            <a:pPr eaLnBrk="1" hangingPunct="1">
              <a:spcAft>
                <a:spcPct val="50000"/>
              </a:spcAft>
              <a:buFontTx/>
              <a:buAutoNum type="alphaLcParenR" startAt="3"/>
            </a:pPr>
            <a:endParaRPr lang="en-US" altLang="en-US" sz="2200" b="0"/>
          </a:p>
          <a:p>
            <a:pPr eaLnBrk="1" hangingPunct="1">
              <a:spcAft>
                <a:spcPct val="50000"/>
              </a:spcAft>
              <a:buFontTx/>
              <a:buAutoNum type="alphaLcParenR" startAt="3"/>
            </a:pPr>
            <a:endParaRPr lang="en-US" altLang="en-US" sz="2200" b="0"/>
          </a:p>
          <a:p>
            <a:pPr eaLnBrk="1" hangingPunct="1">
              <a:spcAft>
                <a:spcPct val="50000"/>
              </a:spcAft>
              <a:buFontTx/>
              <a:buAutoNum type="alphaLcParenR" startAt="3"/>
            </a:pPr>
            <a:endParaRPr lang="en-US" altLang="en-US" sz="2200" b="0"/>
          </a:p>
          <a:p>
            <a:pPr eaLnBrk="1" hangingPunct="1">
              <a:spcAft>
                <a:spcPct val="50000"/>
              </a:spcAft>
              <a:buFontTx/>
              <a:buAutoNum type="alphaLcParenR" startAt="3"/>
            </a:pPr>
            <a:r>
              <a:rPr lang="en-US" altLang="en-US" sz="2200" b="0"/>
              <a:t> </a:t>
            </a:r>
            <a:r>
              <a:rPr lang="en-US" altLang="en-US" sz="2200" b="0" i="1"/>
              <a:t>Process Step</a:t>
            </a:r>
            <a:r>
              <a:rPr lang="en-US" altLang="en-US" sz="2200" b="0"/>
              <a:t> has the larger effect. </a:t>
            </a:r>
          </a:p>
        </p:txBody>
      </p:sp>
      <p:pic>
        <p:nvPicPr>
          <p:cNvPr id="366695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12750" y="906463"/>
            <a:ext cx="5426075" cy="149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6695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315075" y="898525"/>
            <a:ext cx="3311525" cy="165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6695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870325" y="3416300"/>
            <a:ext cx="6032500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66952" name="AutoShape 8"/>
          <p:cNvSpPr>
            <a:spLocks noChangeArrowheads="1"/>
          </p:cNvSpPr>
          <p:nvPr/>
        </p:nvSpPr>
        <p:spPr bwMode="gray">
          <a:xfrm>
            <a:off x="6411913" y="1773238"/>
            <a:ext cx="3321050" cy="288925"/>
          </a:xfrm>
          <a:prstGeom prst="roundRect">
            <a:avLst>
              <a:gd name="adj" fmla="val 50000"/>
            </a:avLst>
          </a:prstGeom>
          <a:noFill/>
          <a:ln w="19050" algn="ctr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8994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11.3</a:t>
            </a:r>
            <a:endParaRPr lang="en-US" altLang="en-US" dirty="0"/>
          </a:p>
        </p:txBody>
      </p:sp>
      <p:sp>
        <p:nvSpPr>
          <p:cNvPr id="3668995" name="Rectangle 3"/>
          <p:cNvSpPr>
            <a:spLocks noChangeArrowheads="1"/>
          </p:cNvSpPr>
          <p:nvPr/>
        </p:nvSpPr>
        <p:spPr bwMode="auto">
          <a:xfrm>
            <a:off x="95250" y="847725"/>
            <a:ext cx="4532313" cy="596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/>
              <a:t> 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endParaRPr lang="en-US" altLang="en-US" sz="2200" b="0"/>
          </a:p>
          <a:p>
            <a:pPr eaLnBrk="1" hangingPunct="1">
              <a:spcAft>
                <a:spcPct val="50000"/>
              </a:spcAft>
              <a:buFontTx/>
              <a:buAutoNum type="alphaLcParenR"/>
            </a:pPr>
            <a:endParaRPr lang="en-US" altLang="en-US" sz="2200" b="0"/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/>
              <a:t> 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endParaRPr lang="en-US" altLang="en-US" sz="2200" b="0"/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endParaRPr lang="en-US" altLang="en-US" sz="2200" b="0"/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/>
              <a:t> </a:t>
            </a:r>
            <a:r>
              <a:rPr lang="en-US" altLang="en-US" sz="2200" b="0" i="1"/>
              <a:t># Defects</a:t>
            </a:r>
            <a:r>
              <a:rPr lang="en-US" altLang="en-US" sz="2200" b="0"/>
              <a:t> has the greater effect on </a:t>
            </a:r>
            <a:r>
              <a:rPr lang="en-US" altLang="en-US" sz="2200" b="0" i="1"/>
              <a:t>Max size</a:t>
            </a:r>
            <a:r>
              <a:rPr lang="en-US" altLang="en-US" sz="2200" b="0"/>
              <a:t>. (Changing </a:t>
            </a:r>
            <a:r>
              <a:rPr lang="en-US" altLang="en-US" sz="2200" b="0" i="1"/>
              <a:t># Defects</a:t>
            </a:r>
            <a:r>
              <a:rPr lang="en-US" altLang="en-US" sz="2200" b="0"/>
              <a:t> from its lowest value to its highest value causes a greater change in average </a:t>
            </a:r>
            <a:r>
              <a:rPr lang="en-US" altLang="en-US" sz="2200" b="0" i="1"/>
              <a:t>Max size</a:t>
            </a:r>
            <a:r>
              <a:rPr lang="en-US" altLang="en-US" sz="2200" b="0"/>
              <a:t> than switching from one welder to the other.)</a:t>
            </a:r>
          </a:p>
        </p:txBody>
      </p:sp>
      <p:pic>
        <p:nvPicPr>
          <p:cNvPr id="366900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30213" y="903288"/>
            <a:ext cx="4775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6900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36563" y="2773363"/>
            <a:ext cx="4194175" cy="121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69004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443538" y="2757488"/>
            <a:ext cx="2584450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69005" name="AutoShape 13"/>
          <p:cNvSpPr>
            <a:spLocks noChangeArrowheads="1"/>
          </p:cNvSpPr>
          <p:nvPr/>
        </p:nvSpPr>
        <p:spPr bwMode="gray">
          <a:xfrm>
            <a:off x="5500688" y="3432175"/>
            <a:ext cx="2573337" cy="230188"/>
          </a:xfrm>
          <a:prstGeom prst="roundRect">
            <a:avLst>
              <a:gd name="adj" fmla="val 50000"/>
            </a:avLst>
          </a:prstGeom>
          <a:noFill/>
          <a:ln w="19050" algn="ctr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3669006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618038" y="4641850"/>
            <a:ext cx="5016500" cy="282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3" y="84138"/>
            <a:ext cx="9974262" cy="574675"/>
          </a:xfrm>
          <a:noFill/>
        </p:spPr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Exercise 3.1(a)</a:t>
            </a:r>
          </a:p>
        </p:txBody>
      </p:sp>
      <p:pic>
        <p:nvPicPr>
          <p:cNvPr id="346317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"/>
          <a:stretch>
            <a:fillRect/>
          </a:stretch>
        </p:blipFill>
        <p:spPr bwMode="gray">
          <a:xfrm>
            <a:off x="0" y="1397000"/>
            <a:ext cx="10058400" cy="393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63180" name="Line 12"/>
          <p:cNvSpPr>
            <a:spLocks noChangeShapeType="1"/>
          </p:cNvSpPr>
          <p:nvPr/>
        </p:nvSpPr>
        <p:spPr bwMode="gray">
          <a:xfrm flipV="1">
            <a:off x="9167813" y="5292725"/>
            <a:ext cx="501650" cy="673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463181" name="Text Box 13"/>
          <p:cNvSpPr txBox="1">
            <a:spLocks noChangeArrowheads="1"/>
          </p:cNvSpPr>
          <p:nvPr/>
        </p:nvSpPr>
        <p:spPr bwMode="gray">
          <a:xfrm>
            <a:off x="6581775" y="912813"/>
            <a:ext cx="182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In the data set</a:t>
            </a:r>
          </a:p>
        </p:txBody>
      </p:sp>
      <p:sp>
        <p:nvSpPr>
          <p:cNvPr id="3463182" name="Text Box 14"/>
          <p:cNvSpPr txBox="1">
            <a:spLocks noChangeArrowheads="1"/>
          </p:cNvSpPr>
          <p:nvPr/>
        </p:nvSpPr>
        <p:spPr bwMode="gray">
          <a:xfrm>
            <a:off x="8027988" y="5913438"/>
            <a:ext cx="1222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Predicted</a:t>
            </a:r>
          </a:p>
        </p:txBody>
      </p:sp>
      <p:sp>
        <p:nvSpPr>
          <p:cNvPr id="3463183" name="Line 15"/>
          <p:cNvSpPr>
            <a:spLocks noChangeShapeType="1"/>
          </p:cNvSpPr>
          <p:nvPr/>
        </p:nvSpPr>
        <p:spPr bwMode="gray">
          <a:xfrm>
            <a:off x="7577138" y="1270000"/>
            <a:ext cx="846137" cy="1622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2066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11.4</a:t>
            </a:r>
            <a:endParaRPr lang="en-US" altLang="en-US" dirty="0"/>
          </a:p>
        </p:txBody>
      </p:sp>
      <p:pic>
        <p:nvPicPr>
          <p:cNvPr id="367207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74625" y="896938"/>
            <a:ext cx="4821238" cy="2017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7207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66688" y="3132138"/>
            <a:ext cx="8339137" cy="316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72076" name="Text Box 12"/>
          <p:cNvSpPr txBox="1">
            <a:spLocks noChangeArrowheads="1"/>
          </p:cNvSpPr>
          <p:nvPr/>
        </p:nvSpPr>
        <p:spPr bwMode="gray">
          <a:xfrm>
            <a:off x="93663" y="6705600"/>
            <a:ext cx="6780212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25425" indent="-225425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2200" b="0"/>
              <a:t>Expected mean cost is 1.97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2200" b="0"/>
              <a:t>Expected standard deviation of cost is 0.601 (the RMSE)</a:t>
            </a:r>
          </a:p>
        </p:txBody>
      </p:sp>
      <p:pic>
        <p:nvPicPr>
          <p:cNvPr id="367207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805488" y="898525"/>
            <a:ext cx="3038475" cy="151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412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00025" y="3263900"/>
            <a:ext cx="7216775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7412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635625" y="896938"/>
            <a:ext cx="2978150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7411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03200" y="887413"/>
            <a:ext cx="4821238" cy="217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74114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11.5</a:t>
            </a:r>
            <a:endParaRPr lang="en-US" altLang="en-US" dirty="0"/>
          </a:p>
        </p:txBody>
      </p:sp>
      <p:sp>
        <p:nvSpPr>
          <p:cNvPr id="3674117" name="Text Box 5"/>
          <p:cNvSpPr txBox="1">
            <a:spLocks noChangeArrowheads="1"/>
          </p:cNvSpPr>
          <p:nvPr/>
        </p:nvSpPr>
        <p:spPr bwMode="gray">
          <a:xfrm>
            <a:off x="93663" y="6705600"/>
            <a:ext cx="7859712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25425" indent="-225425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2200" b="0"/>
              <a:t>Expected mean bond strength is 91.8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2200" b="0"/>
              <a:t>Expected standard deviation of bond strength is 2.018 (the RMSE)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8210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11.6</a:t>
            </a:r>
            <a:endParaRPr lang="en-US" altLang="en-US" dirty="0"/>
          </a:p>
        </p:txBody>
      </p:sp>
      <p:sp>
        <p:nvSpPr>
          <p:cNvPr id="3678211" name="Rectangle 3"/>
          <p:cNvSpPr>
            <a:spLocks noChangeArrowheads="1"/>
          </p:cNvSpPr>
          <p:nvPr/>
        </p:nvSpPr>
        <p:spPr bwMode="auto">
          <a:xfrm>
            <a:off x="95250" y="847725"/>
            <a:ext cx="4532313" cy="428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 startAt="2"/>
            </a:pPr>
            <a:r>
              <a:rPr lang="en-US" altLang="en-US" sz="2200" b="0"/>
              <a:t> </a:t>
            </a:r>
          </a:p>
          <a:p>
            <a:pPr eaLnBrk="1" hangingPunct="1">
              <a:spcAft>
                <a:spcPct val="100000"/>
              </a:spcAft>
              <a:buFontTx/>
              <a:buAutoNum type="alphaLcParenR" startAt="2"/>
            </a:pPr>
            <a:endParaRPr lang="en-US" altLang="en-US" sz="2200" b="0"/>
          </a:p>
          <a:p>
            <a:pPr eaLnBrk="1" hangingPunct="1">
              <a:spcAft>
                <a:spcPct val="50000"/>
              </a:spcAft>
              <a:buFontTx/>
              <a:buAutoNum type="alphaLcParenR" startAt="2"/>
            </a:pPr>
            <a:endParaRPr lang="en-US" altLang="en-US" sz="2200" b="0"/>
          </a:p>
          <a:p>
            <a:pPr eaLnBrk="1" hangingPunct="1">
              <a:spcAft>
                <a:spcPct val="100000"/>
              </a:spcAft>
              <a:buFontTx/>
              <a:buAutoNum type="alphaLcParenR" startAt="2"/>
            </a:pPr>
            <a:r>
              <a:rPr lang="en-US" altLang="en-US" sz="2200" b="0"/>
              <a:t> </a:t>
            </a:r>
          </a:p>
          <a:p>
            <a:pPr eaLnBrk="1" hangingPunct="1">
              <a:spcAft>
                <a:spcPct val="100000"/>
              </a:spcAft>
              <a:buFontTx/>
              <a:buAutoNum type="alphaLcParenR" startAt="2"/>
            </a:pPr>
            <a:endParaRPr lang="en-US" altLang="en-US" sz="2200" b="0"/>
          </a:p>
          <a:p>
            <a:pPr eaLnBrk="1" hangingPunct="1">
              <a:spcAft>
                <a:spcPct val="100000"/>
              </a:spcAft>
              <a:buFontTx/>
              <a:buAutoNum type="alphaLcParenR" startAt="2"/>
            </a:pPr>
            <a:endParaRPr lang="en-US" altLang="en-US" sz="2200" b="0"/>
          </a:p>
          <a:p>
            <a:pPr eaLnBrk="1" hangingPunct="1">
              <a:spcAft>
                <a:spcPct val="100000"/>
              </a:spcAft>
              <a:buFontTx/>
              <a:buAutoNum type="alphaLcParenR" startAt="2"/>
            </a:pPr>
            <a:endParaRPr lang="en-US" altLang="en-US" sz="2200" b="0"/>
          </a:p>
        </p:txBody>
      </p:sp>
      <p:pic>
        <p:nvPicPr>
          <p:cNvPr id="367821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25450" y="890588"/>
            <a:ext cx="4602163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7821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648325" y="896938"/>
            <a:ext cx="3278188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7821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55613" y="2763838"/>
            <a:ext cx="4546600" cy="244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7822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283200" y="2752725"/>
            <a:ext cx="4546600" cy="244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78221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721100" y="5326063"/>
            <a:ext cx="4546600" cy="244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0258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3" y="76200"/>
            <a:ext cx="9805987" cy="574675"/>
          </a:xfrm>
        </p:spPr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11.6 </a:t>
            </a:r>
            <a:r>
              <a:rPr lang="en-US" altLang="en-US" dirty="0"/>
              <a:t>(cont’d)</a:t>
            </a:r>
          </a:p>
        </p:txBody>
      </p:sp>
      <p:sp>
        <p:nvSpPr>
          <p:cNvPr id="3680259" name="Rectangle 3"/>
          <p:cNvSpPr>
            <a:spLocks noChangeArrowheads="1"/>
          </p:cNvSpPr>
          <p:nvPr/>
        </p:nvSpPr>
        <p:spPr bwMode="auto">
          <a:xfrm>
            <a:off x="95250" y="847725"/>
            <a:ext cx="4532313" cy="680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 startAt="9"/>
            </a:pPr>
            <a:r>
              <a:rPr lang="en-US" altLang="en-US" sz="2200" b="0"/>
              <a:t> </a:t>
            </a:r>
          </a:p>
          <a:p>
            <a:pPr eaLnBrk="1" hangingPunct="1">
              <a:spcAft>
                <a:spcPct val="100000"/>
              </a:spcAft>
              <a:buFontTx/>
              <a:buAutoNum type="alphaLcParenR" startAt="9"/>
            </a:pPr>
            <a:endParaRPr lang="en-US" altLang="en-US" sz="2200" b="0"/>
          </a:p>
          <a:p>
            <a:pPr eaLnBrk="1" hangingPunct="1">
              <a:spcAft>
                <a:spcPct val="100000"/>
              </a:spcAft>
              <a:buFontTx/>
              <a:buAutoNum type="alphaLcParenR" startAt="9"/>
            </a:pPr>
            <a:endParaRPr lang="en-US" altLang="en-US" sz="2200" b="0"/>
          </a:p>
          <a:p>
            <a:pPr eaLnBrk="1" hangingPunct="1">
              <a:spcAft>
                <a:spcPct val="100000"/>
              </a:spcAft>
              <a:buFontTx/>
              <a:buAutoNum type="alphaLcParenR" startAt="9"/>
            </a:pPr>
            <a:endParaRPr lang="en-US" altLang="en-US" sz="2200" b="0"/>
          </a:p>
          <a:p>
            <a:pPr eaLnBrk="1" hangingPunct="1">
              <a:spcAft>
                <a:spcPct val="100000"/>
              </a:spcAft>
              <a:buFontTx/>
              <a:buAutoNum type="alphaLcParenR" startAt="9"/>
            </a:pPr>
            <a:endParaRPr lang="en-US" altLang="en-US" sz="2200" b="0"/>
          </a:p>
          <a:p>
            <a:pPr eaLnBrk="1" hangingPunct="1">
              <a:spcAft>
                <a:spcPct val="100000"/>
              </a:spcAft>
              <a:buFontTx/>
              <a:buAutoNum type="alphaLcParenR" startAt="9"/>
            </a:pPr>
            <a:endParaRPr lang="en-US" altLang="en-US" sz="2200" b="0"/>
          </a:p>
          <a:p>
            <a:pPr eaLnBrk="1" hangingPunct="1">
              <a:spcAft>
                <a:spcPct val="100000"/>
              </a:spcAft>
              <a:buFontTx/>
              <a:buAutoNum type="alphaLcParenR" startAt="9"/>
            </a:pPr>
            <a:endParaRPr lang="en-US" altLang="en-US" sz="2200" b="0"/>
          </a:p>
          <a:p>
            <a:pPr eaLnBrk="1" hangingPunct="1">
              <a:spcAft>
                <a:spcPct val="100000"/>
              </a:spcAft>
              <a:buFontTx/>
              <a:buAutoNum type="alphaLcParenR" startAt="9"/>
            </a:pPr>
            <a:endParaRPr lang="en-US" altLang="en-US" sz="2200" b="0"/>
          </a:p>
          <a:p>
            <a:pPr eaLnBrk="1" hangingPunct="1">
              <a:spcAft>
                <a:spcPct val="100000"/>
              </a:spcAft>
              <a:buFontTx/>
              <a:buAutoNum type="alphaLcParenR" startAt="9"/>
            </a:pPr>
            <a:r>
              <a:rPr lang="en-US" altLang="en-US" sz="2200" b="0"/>
              <a:t>Expected mean current is 2.0</a:t>
            </a:r>
          </a:p>
          <a:p>
            <a:pPr eaLnBrk="1" hangingPunct="1">
              <a:spcAft>
                <a:spcPct val="100000"/>
              </a:spcAft>
              <a:buFontTx/>
              <a:buAutoNum type="alphaLcParenR" startAt="9"/>
            </a:pPr>
            <a:r>
              <a:rPr lang="en-US" altLang="en-US" sz="2200" b="0"/>
              <a:t>Expected standard deviation of current is 0.044 (the RMSE)</a:t>
            </a:r>
          </a:p>
        </p:txBody>
      </p:sp>
      <p:pic>
        <p:nvPicPr>
          <p:cNvPr id="368026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71475" y="866775"/>
            <a:ext cx="5768975" cy="359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026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5"/>
          <a:stretch>
            <a:fillRect/>
          </a:stretch>
        </p:blipFill>
        <p:spPr bwMode="gray">
          <a:xfrm>
            <a:off x="4354513" y="4235450"/>
            <a:ext cx="5670550" cy="343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0268" name="Oval 12"/>
          <p:cNvSpPr>
            <a:spLocks noChangeArrowheads="1"/>
          </p:cNvSpPr>
          <p:nvPr/>
        </p:nvSpPr>
        <p:spPr bwMode="gray">
          <a:xfrm>
            <a:off x="1947863" y="3956050"/>
            <a:ext cx="1020762" cy="452438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680269" name="Oval 13"/>
          <p:cNvSpPr>
            <a:spLocks noChangeArrowheads="1"/>
          </p:cNvSpPr>
          <p:nvPr/>
        </p:nvSpPr>
        <p:spPr bwMode="gray">
          <a:xfrm>
            <a:off x="5889625" y="7264400"/>
            <a:ext cx="1020763" cy="452438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23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12.1</a:t>
            </a:r>
            <a:endParaRPr lang="en-US" altLang="en-US" dirty="0"/>
          </a:p>
        </p:txBody>
      </p:sp>
      <p:pic>
        <p:nvPicPr>
          <p:cNvPr id="368230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42913" y="922338"/>
            <a:ext cx="4541837" cy="131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2311" name="Rectangle 7"/>
          <p:cNvSpPr>
            <a:spLocks noChangeArrowheads="1"/>
          </p:cNvSpPr>
          <p:nvPr/>
        </p:nvSpPr>
        <p:spPr bwMode="auto">
          <a:xfrm>
            <a:off x="88900" y="842963"/>
            <a:ext cx="4532313" cy="294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 startAt="3"/>
            </a:pPr>
            <a:r>
              <a:rPr lang="en-US" altLang="en-US" sz="2200" b="0"/>
              <a:t> </a:t>
            </a:r>
          </a:p>
          <a:p>
            <a:pPr eaLnBrk="1" hangingPunct="1">
              <a:spcAft>
                <a:spcPct val="100000"/>
              </a:spcAft>
              <a:buFontTx/>
              <a:buAutoNum type="alphaLcParenR" startAt="3"/>
            </a:pPr>
            <a:endParaRPr lang="en-US" altLang="en-US" sz="2200" b="0"/>
          </a:p>
          <a:p>
            <a:pPr eaLnBrk="1" hangingPunct="1">
              <a:spcAft>
                <a:spcPct val="50000"/>
              </a:spcAft>
              <a:buFontTx/>
              <a:buAutoNum type="alphaLcParenR" startAt="3"/>
            </a:pPr>
            <a:endParaRPr lang="en-US" altLang="en-US" sz="2200" b="0"/>
          </a:p>
          <a:p>
            <a:pPr eaLnBrk="1" hangingPunct="1">
              <a:spcAft>
                <a:spcPct val="100000"/>
              </a:spcAft>
              <a:buFontTx/>
              <a:buAutoNum type="alphaLcParenR" startAt="3"/>
            </a:pPr>
            <a:r>
              <a:rPr lang="en-US" altLang="en-US" sz="2200" b="0"/>
              <a:t> </a:t>
            </a:r>
          </a:p>
          <a:p>
            <a:pPr eaLnBrk="1" hangingPunct="1">
              <a:spcAft>
                <a:spcPct val="100000"/>
              </a:spcAft>
              <a:buFontTx/>
              <a:buAutoNum type="alphaLcParenR" startAt="3"/>
            </a:pPr>
            <a:endParaRPr lang="en-US" altLang="en-US" sz="2200" b="0"/>
          </a:p>
        </p:txBody>
      </p:sp>
      <p:pic>
        <p:nvPicPr>
          <p:cNvPr id="368231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38150" y="2755900"/>
            <a:ext cx="4572000" cy="109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2313" name="Line 9"/>
          <p:cNvSpPr>
            <a:spLocks noChangeShapeType="1"/>
          </p:cNvSpPr>
          <p:nvPr/>
        </p:nvSpPr>
        <p:spPr bwMode="gray">
          <a:xfrm flipH="1">
            <a:off x="4975225" y="1876425"/>
            <a:ext cx="927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682314" name="Text Box 10"/>
          <p:cNvSpPr txBox="1">
            <a:spLocks noChangeArrowheads="1"/>
          </p:cNvSpPr>
          <p:nvPr/>
        </p:nvSpPr>
        <p:spPr bwMode="gray">
          <a:xfrm>
            <a:off x="5975350" y="1690688"/>
            <a:ext cx="2073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Remove, run again</a:t>
            </a:r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4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12.2</a:t>
            </a:r>
            <a:endParaRPr lang="en-US" altLang="en-US" dirty="0"/>
          </a:p>
        </p:txBody>
      </p:sp>
      <p:pic>
        <p:nvPicPr>
          <p:cNvPr id="368436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"/>
          <a:stretch>
            <a:fillRect/>
          </a:stretch>
        </p:blipFill>
        <p:spPr bwMode="gray">
          <a:xfrm>
            <a:off x="61913" y="795338"/>
            <a:ext cx="4605337" cy="3487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436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541963" y="2392363"/>
            <a:ext cx="4465637" cy="356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4362" name="Line 10"/>
          <p:cNvSpPr>
            <a:spLocks noChangeShapeType="1"/>
          </p:cNvSpPr>
          <p:nvPr/>
        </p:nvSpPr>
        <p:spPr bwMode="gray">
          <a:xfrm>
            <a:off x="5446713" y="4945063"/>
            <a:ext cx="3540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684363" name="Text Box 11"/>
          <p:cNvSpPr txBox="1">
            <a:spLocks noChangeArrowheads="1"/>
          </p:cNvSpPr>
          <p:nvPr/>
        </p:nvSpPr>
        <p:spPr bwMode="gray">
          <a:xfrm>
            <a:off x="3382963" y="4746625"/>
            <a:ext cx="21034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Using Log(Cycles) as the response</a:t>
            </a:r>
          </a:p>
        </p:txBody>
      </p:sp>
      <p:pic>
        <p:nvPicPr>
          <p:cNvPr id="368436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163763" y="6165850"/>
            <a:ext cx="4621212" cy="150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4365" name="Line 13"/>
          <p:cNvSpPr>
            <a:spLocks noChangeShapeType="1"/>
          </p:cNvSpPr>
          <p:nvPr/>
        </p:nvSpPr>
        <p:spPr bwMode="gray">
          <a:xfrm>
            <a:off x="1881188" y="6492875"/>
            <a:ext cx="3540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684366" name="Text Box 14"/>
          <p:cNvSpPr txBox="1">
            <a:spLocks noChangeArrowheads="1"/>
          </p:cNvSpPr>
          <p:nvPr/>
        </p:nvSpPr>
        <p:spPr bwMode="gray">
          <a:xfrm>
            <a:off x="87313" y="6294438"/>
            <a:ext cx="17827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Third iteration</a:t>
            </a:r>
          </a:p>
        </p:txBody>
      </p:sp>
      <p:sp>
        <p:nvSpPr>
          <p:cNvPr id="3684358" name="Line 6"/>
          <p:cNvSpPr>
            <a:spLocks noChangeShapeType="1"/>
          </p:cNvSpPr>
          <p:nvPr/>
        </p:nvSpPr>
        <p:spPr bwMode="gray">
          <a:xfrm flipH="1">
            <a:off x="4527550" y="1466850"/>
            <a:ext cx="430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684359" name="Text Box 7"/>
          <p:cNvSpPr txBox="1">
            <a:spLocks noChangeArrowheads="1"/>
          </p:cNvSpPr>
          <p:nvPr/>
        </p:nvSpPr>
        <p:spPr bwMode="gray">
          <a:xfrm>
            <a:off x="4965700" y="1281113"/>
            <a:ext cx="3251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800" b="0">
                <a:latin typeface="Comic Sans MS" pitchFamily="66" charset="0"/>
              </a:rPr>
              <a:t>Using Cycles as the response</a:t>
            </a:r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53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12.2 </a:t>
            </a:r>
            <a:r>
              <a:rPr lang="en-US" altLang="en-US" dirty="0"/>
              <a:t>(cont’d)</a:t>
            </a:r>
          </a:p>
        </p:txBody>
      </p:sp>
      <p:pic>
        <p:nvPicPr>
          <p:cNvPr id="368538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647950" y="898525"/>
            <a:ext cx="7410450" cy="33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538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39"/>
          <a:stretch>
            <a:fillRect/>
          </a:stretch>
        </p:blipFill>
        <p:spPr bwMode="gray">
          <a:xfrm>
            <a:off x="2471738" y="4437063"/>
            <a:ext cx="7542212" cy="327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5383" name="Text Box 7"/>
          <p:cNvSpPr txBox="1">
            <a:spLocks noChangeArrowheads="1"/>
          </p:cNvSpPr>
          <p:nvPr/>
        </p:nvSpPr>
        <p:spPr bwMode="gray">
          <a:xfrm>
            <a:off x="430213" y="1839913"/>
            <a:ext cx="19446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Current state </a:t>
            </a:r>
            <a:r>
              <a:rPr lang="en-US" altLang="en-US" sz="1800" b="0">
                <a:latin typeface="Comic Sans MS" pitchFamily="66" charset="0"/>
                <a:sym typeface="Symbol" pitchFamily="18" charset="2"/>
              </a:rPr>
              <a:t></a:t>
            </a:r>
          </a:p>
        </p:txBody>
      </p:sp>
      <p:sp>
        <p:nvSpPr>
          <p:cNvPr id="3685384" name="Text Box 8"/>
          <p:cNvSpPr txBox="1">
            <a:spLocks noChangeArrowheads="1"/>
          </p:cNvSpPr>
          <p:nvPr/>
        </p:nvSpPr>
        <p:spPr bwMode="gray">
          <a:xfrm>
            <a:off x="696913" y="5494338"/>
            <a:ext cx="15779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Optimized </a:t>
            </a:r>
            <a:r>
              <a:rPr lang="en-US" altLang="en-US" sz="1800" b="0">
                <a:latin typeface="Comic Sans MS" pitchFamily="66" charset="0"/>
                <a:sym typeface="Symbol" pitchFamily="18" charset="2"/>
              </a:rPr>
              <a:t></a:t>
            </a:r>
          </a:p>
        </p:txBody>
      </p:sp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9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12.3</a:t>
            </a:r>
            <a:endParaRPr lang="en-US" altLang="en-US" dirty="0"/>
          </a:p>
        </p:txBody>
      </p:sp>
      <p:sp>
        <p:nvSpPr>
          <p:cNvPr id="3689483" name="Text Box 11"/>
          <p:cNvSpPr txBox="1">
            <a:spLocks noChangeArrowheads="1"/>
          </p:cNvSpPr>
          <p:nvPr/>
        </p:nvSpPr>
        <p:spPr bwMode="gray">
          <a:xfrm>
            <a:off x="7145338" y="2092325"/>
            <a:ext cx="28225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17525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800" b="0">
                <a:latin typeface="Comic Sans MS" pitchFamily="66" charset="0"/>
                <a:sym typeface="Symbol" pitchFamily="18" charset="2"/>
              </a:rPr>
              <a:t> </a:t>
            </a:r>
            <a:r>
              <a:rPr lang="en-US" altLang="en-US" sz="1800" b="0">
                <a:latin typeface="Comic Sans MS" pitchFamily="66" charset="0"/>
              </a:rPr>
              <a:t>Using Leak Rate as the response gives a negative predicted mean</a:t>
            </a:r>
          </a:p>
        </p:txBody>
      </p:sp>
      <p:pic>
        <p:nvPicPr>
          <p:cNvPr id="368948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"/>
          <a:stretch>
            <a:fillRect/>
          </a:stretch>
        </p:blipFill>
        <p:spPr bwMode="gray">
          <a:xfrm>
            <a:off x="80963" y="896938"/>
            <a:ext cx="7105650" cy="303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948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68"/>
          <a:stretch>
            <a:fillRect/>
          </a:stretch>
        </p:blipFill>
        <p:spPr bwMode="gray">
          <a:xfrm>
            <a:off x="46038" y="4170363"/>
            <a:ext cx="4589462" cy="353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9481" name="Text Box 9"/>
          <p:cNvSpPr txBox="1">
            <a:spLocks noChangeArrowheads="1"/>
          </p:cNvSpPr>
          <p:nvPr/>
        </p:nvSpPr>
        <p:spPr bwMode="gray">
          <a:xfrm>
            <a:off x="4446588" y="5548313"/>
            <a:ext cx="46831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587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  <a:sym typeface="Symbol" pitchFamily="18" charset="2"/>
              </a:rPr>
              <a:t> </a:t>
            </a:r>
            <a:r>
              <a:rPr lang="en-US" altLang="en-US" sz="1800" b="0">
                <a:latin typeface="Comic Sans MS" pitchFamily="66" charset="0"/>
              </a:rPr>
              <a:t>Using Leak Rate as the response produces a sideways V</a:t>
            </a:r>
          </a:p>
        </p:txBody>
      </p:sp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0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12.3 </a:t>
            </a:r>
            <a:r>
              <a:rPr lang="en-US" altLang="en-US" dirty="0"/>
              <a:t>(cont’d)</a:t>
            </a:r>
          </a:p>
        </p:txBody>
      </p:sp>
      <p:sp>
        <p:nvSpPr>
          <p:cNvPr id="3690503" name="Text Box 7"/>
          <p:cNvSpPr txBox="1">
            <a:spLocks noChangeArrowheads="1"/>
          </p:cNvSpPr>
          <p:nvPr/>
        </p:nvSpPr>
        <p:spPr bwMode="gray">
          <a:xfrm>
            <a:off x="85725" y="1265238"/>
            <a:ext cx="4560888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5425" indent="-225425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SzPct val="115000"/>
              <a:buFontTx/>
              <a:buChar char="•"/>
            </a:pPr>
            <a:r>
              <a:rPr lang="en-US" altLang="en-US" sz="1800" b="0">
                <a:latin typeface="Comic Sans MS" pitchFamily="66" charset="0"/>
              </a:rPr>
              <a:t>Using Log(Leak Rate) as the response reduces the sideways V</a:t>
            </a:r>
          </a:p>
          <a:p>
            <a:pPr eaLnBrk="1" hangingPunct="1">
              <a:spcAft>
                <a:spcPct val="100000"/>
              </a:spcAft>
              <a:buSzPct val="115000"/>
              <a:buFontTx/>
              <a:buChar char="•"/>
            </a:pPr>
            <a:r>
              <a:rPr lang="en-US" altLang="en-US" sz="1800" b="0">
                <a:latin typeface="Comic Sans MS" pitchFamily="66" charset="0"/>
              </a:rPr>
              <a:t>The remaining diagonal stripes are due to a limit of detection</a:t>
            </a:r>
          </a:p>
          <a:p>
            <a:pPr eaLnBrk="1" hangingPunct="1">
              <a:spcAft>
                <a:spcPct val="100000"/>
              </a:spcAft>
              <a:buSzPct val="115000"/>
              <a:buFontTx/>
              <a:buChar char="•"/>
            </a:pPr>
            <a:r>
              <a:rPr lang="en-US" altLang="en-US" sz="1800" b="0">
                <a:latin typeface="Comic Sans MS" pitchFamily="66" charset="0"/>
              </a:rPr>
              <a:t>Leak rates lower than 0.001 are recorded as 0.001</a:t>
            </a:r>
          </a:p>
        </p:txBody>
      </p:sp>
      <p:sp>
        <p:nvSpPr>
          <p:cNvPr id="3690505" name="Text Box 9"/>
          <p:cNvSpPr txBox="1">
            <a:spLocks noChangeArrowheads="1"/>
          </p:cNvSpPr>
          <p:nvPr/>
        </p:nvSpPr>
        <p:spPr bwMode="gray">
          <a:xfrm>
            <a:off x="198438" y="5707063"/>
            <a:ext cx="40417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5425" indent="-225425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SzPct val="115000"/>
              <a:buFontTx/>
              <a:buChar char="•"/>
            </a:pPr>
            <a:r>
              <a:rPr lang="en-US" altLang="en-US" sz="1800" b="0">
                <a:latin typeface="Comic Sans MS" pitchFamily="66" charset="0"/>
              </a:rPr>
              <a:t>The Force*Energy interaction was the only non-significant term</a:t>
            </a:r>
          </a:p>
          <a:p>
            <a:pPr eaLnBrk="1" hangingPunct="1">
              <a:spcAft>
                <a:spcPct val="100000"/>
              </a:spcAft>
              <a:buSzPct val="115000"/>
              <a:buFontTx/>
              <a:buChar char="•"/>
            </a:pPr>
            <a:r>
              <a:rPr lang="en-US" altLang="en-US" sz="1800" b="0">
                <a:latin typeface="Comic Sans MS" pitchFamily="66" charset="0"/>
              </a:rPr>
              <a:t>All others were left in the model</a:t>
            </a:r>
          </a:p>
        </p:txBody>
      </p:sp>
      <p:pic>
        <p:nvPicPr>
          <p:cNvPr id="369050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968875" y="892175"/>
            <a:ext cx="4706938" cy="3856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9050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162425" y="4822825"/>
            <a:ext cx="5784850" cy="274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1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12.3 </a:t>
            </a:r>
            <a:r>
              <a:rPr lang="en-US" altLang="en-US" dirty="0"/>
              <a:t>(cont’d)</a:t>
            </a:r>
          </a:p>
        </p:txBody>
      </p:sp>
      <p:sp>
        <p:nvSpPr>
          <p:cNvPr id="3691523" name="Text Box 3"/>
          <p:cNvSpPr txBox="1">
            <a:spLocks noChangeArrowheads="1"/>
          </p:cNvSpPr>
          <p:nvPr/>
        </p:nvSpPr>
        <p:spPr bwMode="gray">
          <a:xfrm>
            <a:off x="569913" y="5122863"/>
            <a:ext cx="8812212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225425" indent="-225425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SzPct val="115000"/>
              <a:buFontTx/>
              <a:buChar char="•"/>
            </a:pPr>
            <a:r>
              <a:rPr lang="en-US" altLang="en-US" sz="1800" b="0">
                <a:latin typeface="Comic Sans MS" pitchFamily="66" charset="0"/>
              </a:rPr>
              <a:t>Because of the limit of detection at 0.001, there is a “flat spot” in the profiler</a:t>
            </a:r>
          </a:p>
          <a:p>
            <a:pPr eaLnBrk="1" hangingPunct="1">
              <a:spcAft>
                <a:spcPct val="100000"/>
              </a:spcAft>
              <a:buSzPct val="115000"/>
              <a:buFontTx/>
              <a:buChar char="•"/>
            </a:pPr>
            <a:r>
              <a:rPr lang="en-US" altLang="en-US" sz="1800" b="0">
                <a:latin typeface="Comic Sans MS" pitchFamily="66" charset="0"/>
              </a:rPr>
              <a:t>Any amplitude between 75 and 90 gives a predicted mean value of 0.001</a:t>
            </a:r>
          </a:p>
        </p:txBody>
      </p:sp>
      <p:pic>
        <p:nvPicPr>
          <p:cNvPr id="369152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947738" y="1030288"/>
            <a:ext cx="7732712" cy="349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01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"/>
          <a:stretch>
            <a:fillRect/>
          </a:stretch>
        </p:blipFill>
        <p:spPr bwMode="gray">
          <a:xfrm>
            <a:off x="0" y="1420813"/>
            <a:ext cx="10058400" cy="398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8400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3" y="84138"/>
            <a:ext cx="9974262" cy="574675"/>
          </a:xfrm>
          <a:noFill/>
        </p:spPr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Exercise 3.1(b)</a:t>
            </a:r>
          </a:p>
        </p:txBody>
      </p:sp>
      <p:sp>
        <p:nvSpPr>
          <p:cNvPr id="3584005" name="Line 5"/>
          <p:cNvSpPr>
            <a:spLocks noChangeShapeType="1"/>
          </p:cNvSpPr>
          <p:nvPr/>
        </p:nvSpPr>
        <p:spPr bwMode="gray">
          <a:xfrm flipV="1">
            <a:off x="9167813" y="5349875"/>
            <a:ext cx="571500" cy="615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584006" name="Text Box 6"/>
          <p:cNvSpPr txBox="1">
            <a:spLocks noChangeArrowheads="1"/>
          </p:cNvSpPr>
          <p:nvPr/>
        </p:nvSpPr>
        <p:spPr bwMode="gray">
          <a:xfrm>
            <a:off x="6524625" y="866775"/>
            <a:ext cx="182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In the data set</a:t>
            </a:r>
          </a:p>
        </p:txBody>
      </p:sp>
      <p:sp>
        <p:nvSpPr>
          <p:cNvPr id="3584007" name="Text Box 7"/>
          <p:cNvSpPr txBox="1">
            <a:spLocks noChangeArrowheads="1"/>
          </p:cNvSpPr>
          <p:nvPr/>
        </p:nvSpPr>
        <p:spPr bwMode="gray">
          <a:xfrm>
            <a:off x="8061325" y="5946775"/>
            <a:ext cx="1222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Predicted</a:t>
            </a:r>
          </a:p>
        </p:txBody>
      </p:sp>
      <p:sp>
        <p:nvSpPr>
          <p:cNvPr id="3584008" name="Line 8"/>
          <p:cNvSpPr>
            <a:spLocks noChangeShapeType="1"/>
          </p:cNvSpPr>
          <p:nvPr/>
        </p:nvSpPr>
        <p:spPr bwMode="gray">
          <a:xfrm>
            <a:off x="7599363" y="1290638"/>
            <a:ext cx="1066800" cy="1589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4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12.4</a:t>
            </a:r>
            <a:endParaRPr lang="en-US" altLang="en-US" dirty="0"/>
          </a:p>
        </p:txBody>
      </p:sp>
      <p:sp>
        <p:nvSpPr>
          <p:cNvPr id="3694597" name="Rectangle 5"/>
          <p:cNvSpPr>
            <a:spLocks noChangeArrowheads="1"/>
          </p:cNvSpPr>
          <p:nvPr/>
        </p:nvSpPr>
        <p:spPr bwMode="auto">
          <a:xfrm>
            <a:off x="88900" y="842963"/>
            <a:ext cx="4532313" cy="1457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 startAt="3"/>
            </a:pPr>
            <a:r>
              <a:rPr lang="en-US" altLang="en-US" sz="2200" b="0" dirty="0"/>
              <a:t>The final model should look like this. (In the effects tests shown on slide </a:t>
            </a:r>
            <a:r>
              <a:rPr lang="en-US" altLang="en-US" sz="2200" b="0" dirty="0" smtClean="0"/>
              <a:t>265, </a:t>
            </a:r>
            <a:r>
              <a:rPr lang="en-US" altLang="en-US" sz="2200" b="0" dirty="0"/>
              <a:t>the bias term should have been excluded.)</a:t>
            </a:r>
          </a:p>
        </p:txBody>
      </p:sp>
      <p:pic>
        <p:nvPicPr>
          <p:cNvPr id="36945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430713" y="900113"/>
            <a:ext cx="5456237" cy="336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9459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"/>
          <a:stretch>
            <a:fillRect/>
          </a:stretch>
        </p:blipFill>
        <p:spPr bwMode="gray">
          <a:xfrm>
            <a:off x="34925" y="5068888"/>
            <a:ext cx="10023475" cy="263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94600" name="Rectangle 8"/>
          <p:cNvSpPr>
            <a:spLocks noChangeArrowheads="1"/>
          </p:cNvSpPr>
          <p:nvPr/>
        </p:nvSpPr>
        <p:spPr bwMode="auto">
          <a:xfrm>
            <a:off x="80963" y="4522788"/>
            <a:ext cx="4532312" cy="43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 startAt="5"/>
            </a:pPr>
            <a:r>
              <a:rPr lang="en-US" altLang="en-US" sz="2200" b="0"/>
              <a:t>Tool A optimum</a:t>
            </a:r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562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"/>
          <a:stretch>
            <a:fillRect/>
          </a:stretch>
        </p:blipFill>
        <p:spPr bwMode="gray">
          <a:xfrm>
            <a:off x="0" y="1379538"/>
            <a:ext cx="10058400" cy="264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95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12.4 </a:t>
            </a:r>
            <a:r>
              <a:rPr lang="en-US" altLang="en-US" dirty="0"/>
              <a:t>(cont’d)</a:t>
            </a:r>
          </a:p>
        </p:txBody>
      </p:sp>
      <p:sp>
        <p:nvSpPr>
          <p:cNvPr id="3695622" name="Rectangle 6"/>
          <p:cNvSpPr>
            <a:spLocks noChangeArrowheads="1"/>
          </p:cNvSpPr>
          <p:nvPr/>
        </p:nvSpPr>
        <p:spPr bwMode="auto">
          <a:xfrm>
            <a:off x="80963" y="855663"/>
            <a:ext cx="4532312" cy="43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 startAt="5"/>
            </a:pPr>
            <a:r>
              <a:rPr lang="en-US" altLang="en-US" sz="2200" b="0"/>
              <a:t>Tool B optimum</a:t>
            </a:r>
          </a:p>
        </p:txBody>
      </p:sp>
      <p:pic>
        <p:nvPicPr>
          <p:cNvPr id="369562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"/>
          <a:stretch>
            <a:fillRect/>
          </a:stretch>
        </p:blipFill>
        <p:spPr bwMode="gray">
          <a:xfrm>
            <a:off x="0" y="5065713"/>
            <a:ext cx="10010775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95625" name="Rectangle 9"/>
          <p:cNvSpPr>
            <a:spLocks noChangeArrowheads="1"/>
          </p:cNvSpPr>
          <p:nvPr/>
        </p:nvSpPr>
        <p:spPr bwMode="auto">
          <a:xfrm>
            <a:off x="100013" y="4567238"/>
            <a:ext cx="4532312" cy="43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 startAt="5"/>
            </a:pPr>
            <a:r>
              <a:rPr lang="en-US" altLang="en-US" sz="2200" b="0"/>
              <a:t>Tool C optimum</a:t>
            </a:r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9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16.1</a:t>
            </a:r>
            <a:endParaRPr lang="en-US" altLang="en-US" dirty="0"/>
          </a:p>
        </p:txBody>
      </p:sp>
      <p:sp>
        <p:nvSpPr>
          <p:cNvPr id="3699717" name="Rectangle 5"/>
          <p:cNvSpPr>
            <a:spLocks noChangeArrowheads="1"/>
          </p:cNvSpPr>
          <p:nvPr/>
        </p:nvSpPr>
        <p:spPr bwMode="auto">
          <a:xfrm>
            <a:off x="92075" y="866775"/>
            <a:ext cx="9793288" cy="382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 dirty="0"/>
              <a:t>There are 36 design points in the full factorial (3 × 3 × 4).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 dirty="0" smtClean="0"/>
              <a:t>The </a:t>
            </a:r>
            <a:r>
              <a:rPr lang="en-US" altLang="en-US" sz="2200" b="0" dirty="0"/>
              <a:t>experimental unit is one offer.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 dirty="0"/>
              <a:t>The sample size is 36,000 offers.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 dirty="0" smtClean="0"/>
              <a:t>The </a:t>
            </a:r>
            <a:r>
              <a:rPr lang="en-US" altLang="en-US" sz="2200" b="0" dirty="0"/>
              <a:t>Y variable is accept/reject for each offer sent out.</a:t>
            </a:r>
          </a:p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 dirty="0" smtClean="0"/>
              <a:t>APR </a:t>
            </a:r>
            <a:r>
              <a:rPr lang="en-US" altLang="en-US" sz="2200" b="0" dirty="0"/>
              <a:t>and </a:t>
            </a:r>
            <a:r>
              <a:rPr lang="en-US" altLang="en-US" sz="2200" b="0" i="1" dirty="0"/>
              <a:t>time period</a:t>
            </a:r>
            <a:r>
              <a:rPr lang="en-US" altLang="en-US" sz="2200" b="0" dirty="0"/>
              <a:t> could go either way, depending on whether or not the bank wanted to interpolate between the levels to find the best combination. </a:t>
            </a:r>
            <a:r>
              <a:rPr lang="en-US" altLang="en-US" sz="2200" b="0" i="1" dirty="0"/>
              <a:t>Gift</a:t>
            </a:r>
            <a:r>
              <a:rPr lang="en-US" altLang="en-US" sz="2200" b="0" dirty="0"/>
              <a:t> has to be categorical because the levels are text.</a:t>
            </a:r>
            <a:endParaRPr lang="en-US" altLang="en-US" sz="2200" dirty="0"/>
          </a:p>
        </p:txBody>
      </p:sp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2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21.1</a:t>
            </a:r>
            <a:endParaRPr lang="en-US" altLang="en-US" dirty="0"/>
          </a:p>
        </p:txBody>
      </p:sp>
      <p:pic>
        <p:nvPicPr>
          <p:cNvPr id="370279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" t="10239" r="1285" b="3839"/>
          <a:stretch>
            <a:fillRect/>
          </a:stretch>
        </p:blipFill>
        <p:spPr bwMode="gray">
          <a:xfrm>
            <a:off x="1120775" y="757238"/>
            <a:ext cx="7850188" cy="700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02792" name="Text Box 8"/>
          <p:cNvSpPr txBox="1">
            <a:spLocks noChangeArrowheads="1"/>
          </p:cNvSpPr>
          <p:nvPr/>
        </p:nvSpPr>
        <p:spPr bwMode="gray">
          <a:xfrm>
            <a:off x="3055938" y="7340600"/>
            <a:ext cx="15398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 b="0">
                <a:latin typeface="Comic Sans MS" pitchFamily="66" charset="0"/>
                <a:sym typeface="Symbol" pitchFamily="18" charset="2"/>
              </a:rPr>
              <a:t> Make Table</a:t>
            </a:r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3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21.1 </a:t>
            </a:r>
            <a:r>
              <a:rPr lang="en-US" altLang="en-US" dirty="0"/>
              <a:t>(cont’d)</a:t>
            </a:r>
          </a:p>
        </p:txBody>
      </p:sp>
      <p:pic>
        <p:nvPicPr>
          <p:cNvPr id="37038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38188" y="1022350"/>
            <a:ext cx="8531225" cy="532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0483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" t="9506" r="1291" b="3564"/>
          <a:stretch>
            <a:fillRect/>
          </a:stretch>
        </p:blipFill>
        <p:spPr bwMode="gray">
          <a:xfrm>
            <a:off x="1431925" y="771525"/>
            <a:ext cx="7223125" cy="700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04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21.2</a:t>
            </a:r>
            <a:endParaRPr lang="en-US" altLang="en-US" dirty="0"/>
          </a:p>
        </p:txBody>
      </p:sp>
      <p:sp>
        <p:nvSpPr>
          <p:cNvPr id="3704836" name="Text Box 4"/>
          <p:cNvSpPr txBox="1">
            <a:spLocks noChangeArrowheads="1"/>
          </p:cNvSpPr>
          <p:nvPr/>
        </p:nvSpPr>
        <p:spPr bwMode="gray">
          <a:xfrm>
            <a:off x="3311525" y="7407275"/>
            <a:ext cx="15398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 b="0">
                <a:latin typeface="Comic Sans MS" pitchFamily="66" charset="0"/>
                <a:sym typeface="Symbol" pitchFamily="18" charset="2"/>
              </a:rPr>
              <a:t> Make Table</a:t>
            </a:r>
          </a:p>
        </p:txBody>
      </p:sp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5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21.2 </a:t>
            </a:r>
            <a:r>
              <a:rPr lang="en-US" altLang="en-US" dirty="0"/>
              <a:t>(cont’d)</a:t>
            </a:r>
          </a:p>
        </p:txBody>
      </p:sp>
      <p:pic>
        <p:nvPicPr>
          <p:cNvPr id="37058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846138" y="1030288"/>
            <a:ext cx="8394700" cy="559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099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" t="9492" r="1317" b="3560"/>
          <a:stretch>
            <a:fillRect/>
          </a:stretch>
        </p:blipFill>
        <p:spPr bwMode="gray">
          <a:xfrm>
            <a:off x="1463675" y="763588"/>
            <a:ext cx="7056438" cy="699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0995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21.3</a:t>
            </a:r>
            <a:endParaRPr lang="en-US" altLang="en-US" dirty="0"/>
          </a:p>
        </p:txBody>
      </p:sp>
      <p:sp>
        <p:nvSpPr>
          <p:cNvPr id="3709956" name="Text Box 4"/>
          <p:cNvSpPr txBox="1">
            <a:spLocks noChangeArrowheads="1"/>
          </p:cNvSpPr>
          <p:nvPr/>
        </p:nvSpPr>
        <p:spPr bwMode="gray">
          <a:xfrm>
            <a:off x="3311525" y="7407275"/>
            <a:ext cx="15398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 b="0">
                <a:latin typeface="Comic Sans MS" pitchFamily="66" charset="0"/>
                <a:sym typeface="Symbol" pitchFamily="18" charset="2"/>
              </a:rPr>
              <a:t> Make Table</a:t>
            </a:r>
          </a:p>
        </p:txBody>
      </p:sp>
    </p:spTree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2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21.3 </a:t>
            </a:r>
            <a:r>
              <a:rPr lang="en-US" altLang="en-US" dirty="0"/>
              <a:t>(cont’d)</a:t>
            </a:r>
          </a:p>
        </p:txBody>
      </p:sp>
      <p:pic>
        <p:nvPicPr>
          <p:cNvPr id="371200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047750" y="814388"/>
            <a:ext cx="8016875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4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Exercises </a:t>
            </a:r>
            <a:r>
              <a:rPr lang="en-US" altLang="en-US" dirty="0" smtClean="0"/>
              <a:t>22.1 </a:t>
            </a:r>
            <a:r>
              <a:rPr lang="en-US" altLang="en-US" dirty="0"/>
              <a:t>– </a:t>
            </a:r>
            <a:r>
              <a:rPr lang="en-US" altLang="en-US" dirty="0" smtClean="0"/>
              <a:t>22.4</a:t>
            </a:r>
            <a:endParaRPr lang="en-US" altLang="en-US" dirty="0"/>
          </a:p>
        </p:txBody>
      </p:sp>
      <p:graphicFrame>
        <p:nvGraphicFramePr>
          <p:cNvPr id="3714146" name="Group 98"/>
          <p:cNvGraphicFramePr>
            <a:graphicFrameLocks noGrp="1"/>
          </p:cNvGraphicFramePr>
          <p:nvPr/>
        </p:nvGraphicFramePr>
        <p:xfrm>
          <a:off x="1736725" y="1319213"/>
          <a:ext cx="6207125" cy="2967992"/>
        </p:xfrm>
        <a:graphic>
          <a:graphicData uri="http://schemas.openxmlformats.org/drawingml/2006/table">
            <a:tbl>
              <a:tblPr/>
              <a:tblGrid>
                <a:gridCol w="1241425"/>
                <a:gridCol w="1241425"/>
                <a:gridCol w="1241425"/>
                <a:gridCol w="1241425"/>
                <a:gridCol w="1241425"/>
              </a:tblGrid>
              <a:tr h="349250"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Exercise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Std dev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DTD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AVP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642938"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24.1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2314.4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0.210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 or 36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24.2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0.0236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0.202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65 or 66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24.3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57 or 58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24.4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377825" defTabSz="1019175">
                        <a:spcBef>
                          <a:spcPct val="0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75000"/>
                        <a:buFont typeface="Wingdings 2" pitchFamily="18" charset="2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7763" defTabSz="1019175">
                        <a:spcBef>
                          <a:spcPct val="0"/>
                        </a:spcBef>
                        <a:spcAft>
                          <a:spcPts val="663"/>
                        </a:spcAft>
                        <a:buClr>
                          <a:srgbClr val="5F0303"/>
                        </a:buClr>
                        <a:buFont typeface="Times New Roman" pitchFamily="18" charset="0"/>
                        <a:defRPr sz="25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905000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166938" defTabSz="1019175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6241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30813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5385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995738" defTabSz="1019175" fontAlgn="base"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ts val="663"/>
                        </a:spcBef>
                        <a:spcAft>
                          <a:spcPts val="1113"/>
                        </a:spcAft>
                        <a:buClr>
                          <a:srgbClr val="5F0303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61 or 62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6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" r="5853"/>
          <a:stretch>
            <a:fillRect/>
          </a:stretch>
        </p:blipFill>
        <p:spPr bwMode="gray">
          <a:xfrm>
            <a:off x="0" y="1443038"/>
            <a:ext cx="10047288" cy="409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86051" name="Rectangle 3"/>
          <p:cNvSpPr>
            <a:spLocks noGrp="1" noChangeArrowheads="1"/>
          </p:cNvSpPr>
          <p:nvPr>
            <p:ph type="title"/>
          </p:nvPr>
        </p:nvSpPr>
        <p:spPr>
          <a:xfrm>
            <a:off x="42863" y="84138"/>
            <a:ext cx="9974262" cy="574675"/>
          </a:xfrm>
          <a:noFill/>
        </p:spPr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Exercise 3.1(c)</a:t>
            </a:r>
          </a:p>
        </p:txBody>
      </p:sp>
      <p:sp>
        <p:nvSpPr>
          <p:cNvPr id="3586052" name="Line 4"/>
          <p:cNvSpPr>
            <a:spLocks noChangeShapeType="1"/>
          </p:cNvSpPr>
          <p:nvPr/>
        </p:nvSpPr>
        <p:spPr bwMode="gray">
          <a:xfrm flipV="1">
            <a:off x="9167813" y="5405438"/>
            <a:ext cx="571500" cy="615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586053" name="Text Box 5"/>
          <p:cNvSpPr txBox="1">
            <a:spLocks noChangeArrowheads="1"/>
          </p:cNvSpPr>
          <p:nvPr/>
        </p:nvSpPr>
        <p:spPr bwMode="gray">
          <a:xfrm>
            <a:off x="6296025" y="922338"/>
            <a:ext cx="182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In the data set</a:t>
            </a:r>
          </a:p>
        </p:txBody>
      </p:sp>
      <p:sp>
        <p:nvSpPr>
          <p:cNvPr id="3586054" name="Text Box 6"/>
          <p:cNvSpPr txBox="1">
            <a:spLocks noChangeArrowheads="1"/>
          </p:cNvSpPr>
          <p:nvPr/>
        </p:nvSpPr>
        <p:spPr bwMode="gray">
          <a:xfrm>
            <a:off x="8061325" y="6002338"/>
            <a:ext cx="1222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Predicted</a:t>
            </a:r>
          </a:p>
        </p:txBody>
      </p:sp>
      <p:sp>
        <p:nvSpPr>
          <p:cNvPr id="3586055" name="Line 7"/>
          <p:cNvSpPr>
            <a:spLocks noChangeShapeType="1"/>
          </p:cNvSpPr>
          <p:nvPr/>
        </p:nvSpPr>
        <p:spPr bwMode="gray">
          <a:xfrm>
            <a:off x="7486650" y="1270000"/>
            <a:ext cx="1543050" cy="1668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6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24.1</a:t>
            </a:r>
            <a:endParaRPr lang="en-US" altLang="en-US" dirty="0"/>
          </a:p>
        </p:txBody>
      </p:sp>
      <p:sp>
        <p:nvSpPr>
          <p:cNvPr id="3716099" name="Rectangle 3"/>
          <p:cNvSpPr>
            <a:spLocks noChangeArrowheads="1"/>
          </p:cNvSpPr>
          <p:nvPr/>
        </p:nvSpPr>
        <p:spPr bwMode="auto">
          <a:xfrm>
            <a:off x="92075" y="866775"/>
            <a:ext cx="9793288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50000"/>
              </a:spcAft>
              <a:buFontTx/>
              <a:buAutoNum type="alphaLcParenR" startAt="2"/>
            </a:pPr>
            <a:r>
              <a:rPr lang="en-US" altLang="en-US" sz="2200" b="0"/>
              <a:t> </a:t>
            </a:r>
          </a:p>
          <a:p>
            <a:pPr eaLnBrk="1" hangingPunct="1">
              <a:spcAft>
                <a:spcPct val="50000"/>
              </a:spcAft>
              <a:buFontTx/>
              <a:buAutoNum type="alphaLcParenR" startAt="2"/>
            </a:pPr>
            <a:r>
              <a:rPr lang="en-US" altLang="en-US" sz="2200" b="0"/>
              <a:t> </a:t>
            </a:r>
          </a:p>
        </p:txBody>
      </p:sp>
      <p:pic>
        <p:nvPicPr>
          <p:cNvPr id="3716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39763" y="922338"/>
            <a:ext cx="8763000" cy="601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7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54050" y="968375"/>
            <a:ext cx="8693150" cy="596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17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24.1 </a:t>
            </a:r>
            <a:r>
              <a:rPr lang="en-US" altLang="en-US" dirty="0"/>
              <a:t>(cont’d)</a:t>
            </a:r>
          </a:p>
        </p:txBody>
      </p:sp>
      <p:sp>
        <p:nvSpPr>
          <p:cNvPr id="3717123" name="Rectangle 3"/>
          <p:cNvSpPr>
            <a:spLocks noChangeArrowheads="1"/>
          </p:cNvSpPr>
          <p:nvPr/>
        </p:nvSpPr>
        <p:spPr bwMode="auto">
          <a:xfrm>
            <a:off x="92075" y="866775"/>
            <a:ext cx="9793288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457200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50000"/>
              </a:spcAft>
              <a:buFontTx/>
              <a:buAutoNum type="alphaLcParenR" startAt="4"/>
            </a:pPr>
            <a:r>
              <a:rPr lang="en-US" altLang="en-US" sz="2200" b="0"/>
              <a:t> </a:t>
            </a:r>
          </a:p>
          <a:p>
            <a:pPr eaLnBrk="1" hangingPunct="1">
              <a:spcAft>
                <a:spcPct val="50000"/>
              </a:spcAft>
              <a:buFontTx/>
              <a:buAutoNum type="alphaLcParenR" startAt="4"/>
            </a:pPr>
            <a:r>
              <a:rPr lang="en-US" altLang="en-US" sz="2200" b="0"/>
              <a:t> </a:t>
            </a:r>
          </a:p>
        </p:txBody>
      </p:sp>
    </p:spTree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8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24.2</a:t>
            </a:r>
            <a:endParaRPr lang="en-US" altLang="en-US" dirty="0"/>
          </a:p>
        </p:txBody>
      </p:sp>
      <p:sp>
        <p:nvSpPr>
          <p:cNvPr id="3718147" name="Rectangle 3"/>
          <p:cNvSpPr>
            <a:spLocks noChangeArrowheads="1"/>
          </p:cNvSpPr>
          <p:nvPr/>
        </p:nvSpPr>
        <p:spPr bwMode="auto">
          <a:xfrm>
            <a:off x="88900" y="4389438"/>
            <a:ext cx="9793288" cy="4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457200" indent="-457200" eaLnBrk="1" hangingPunct="1">
              <a:spcAft>
                <a:spcPct val="50000"/>
              </a:spcAft>
              <a:buFont typeface="+mj-lt"/>
              <a:buAutoNum type="alphaLcParenR" startAt="3"/>
            </a:pPr>
            <a:r>
              <a:rPr lang="en-US" altLang="en-US" sz="2200" b="0" dirty="0"/>
              <a:t>Final model: </a:t>
            </a:r>
          </a:p>
        </p:txBody>
      </p:sp>
      <p:sp>
        <p:nvSpPr>
          <p:cNvPr id="3718150" name="Rectangle 6"/>
          <p:cNvSpPr>
            <a:spLocks noChangeArrowheads="1"/>
          </p:cNvSpPr>
          <p:nvPr/>
        </p:nvSpPr>
        <p:spPr bwMode="auto">
          <a:xfrm>
            <a:off x="100013" y="852488"/>
            <a:ext cx="9793287" cy="43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50000"/>
              </a:spcAft>
              <a:buFontTx/>
              <a:buAutoNum type="alphaLcParenR" startAt="2"/>
            </a:pPr>
            <a:r>
              <a:rPr lang="en-US" altLang="en-US" sz="2200" b="0"/>
              <a:t>Desirabilities: </a:t>
            </a:r>
          </a:p>
        </p:txBody>
      </p:sp>
      <p:pic>
        <p:nvPicPr>
          <p:cNvPr id="371815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4450" y="4910138"/>
            <a:ext cx="4941888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1815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997450" y="4921250"/>
            <a:ext cx="4941888" cy="257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1815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603500" y="908050"/>
            <a:ext cx="3536950" cy="303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1815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453188" y="919163"/>
            <a:ext cx="3451225" cy="303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91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24.2 </a:t>
            </a:r>
            <a:r>
              <a:rPr lang="en-US" altLang="en-US" dirty="0"/>
              <a:t>(cont’d)</a:t>
            </a:r>
          </a:p>
        </p:txBody>
      </p:sp>
      <p:sp>
        <p:nvSpPr>
          <p:cNvPr id="3719172" name="Rectangle 4"/>
          <p:cNvSpPr>
            <a:spLocks noChangeArrowheads="1"/>
          </p:cNvSpPr>
          <p:nvPr/>
        </p:nvSpPr>
        <p:spPr bwMode="auto">
          <a:xfrm>
            <a:off x="92075" y="866775"/>
            <a:ext cx="9793288" cy="44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457200" indent="-457200" eaLnBrk="1" hangingPunct="1">
              <a:spcAft>
                <a:spcPct val="50000"/>
              </a:spcAft>
              <a:buFont typeface="+mj-lt"/>
              <a:buAutoNum type="alphaLcParenR" startAt="3"/>
            </a:pPr>
            <a:r>
              <a:rPr lang="en-US" altLang="en-US" sz="2200" b="0" dirty="0"/>
              <a:t> </a:t>
            </a:r>
          </a:p>
        </p:txBody>
      </p:sp>
      <p:pic>
        <p:nvPicPr>
          <p:cNvPr id="3719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82613" y="914400"/>
            <a:ext cx="8521700" cy="571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2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24.3</a:t>
            </a:r>
            <a:endParaRPr lang="en-US" altLang="en-US" dirty="0"/>
          </a:p>
        </p:txBody>
      </p:sp>
      <p:sp>
        <p:nvSpPr>
          <p:cNvPr id="3722244" name="Rectangle 4"/>
          <p:cNvSpPr>
            <a:spLocks noChangeArrowheads="1"/>
          </p:cNvSpPr>
          <p:nvPr/>
        </p:nvSpPr>
        <p:spPr bwMode="auto">
          <a:xfrm>
            <a:off x="0" y="852488"/>
            <a:ext cx="9793288" cy="194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50000"/>
              </a:spcAft>
              <a:buFontTx/>
              <a:buAutoNum type="alphaLcParenR" startAt="2"/>
            </a:pPr>
            <a:r>
              <a:rPr lang="en-US" altLang="en-US" sz="2200" b="0"/>
              <a:t> Desirabilities:</a:t>
            </a:r>
          </a:p>
          <a:p>
            <a:pPr eaLnBrk="1" hangingPunct="1">
              <a:spcAft>
                <a:spcPct val="50000"/>
              </a:spcAft>
              <a:buFontTx/>
              <a:buAutoNum type="alphaLcParenR" startAt="2"/>
            </a:pPr>
            <a:endParaRPr lang="en-US" altLang="en-US" sz="2200" b="0"/>
          </a:p>
          <a:p>
            <a:pPr eaLnBrk="1" hangingPunct="1">
              <a:spcAft>
                <a:spcPct val="50000"/>
              </a:spcAft>
              <a:buFontTx/>
              <a:buAutoNum type="alphaLcParenR" startAt="2"/>
            </a:pPr>
            <a:endParaRPr lang="en-US" altLang="en-US" sz="2200" b="0"/>
          </a:p>
          <a:p>
            <a:pPr eaLnBrk="1" hangingPunct="1">
              <a:spcAft>
                <a:spcPct val="50000"/>
              </a:spcAft>
              <a:buFontTx/>
              <a:buAutoNum type="alphaLcParenR" startAt="2"/>
            </a:pPr>
            <a:r>
              <a:rPr lang="en-US" altLang="en-US" sz="2200" b="0"/>
              <a:t>  </a:t>
            </a:r>
          </a:p>
        </p:txBody>
      </p:sp>
      <p:pic>
        <p:nvPicPr>
          <p:cNvPr id="3722253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95288" y="2463800"/>
            <a:ext cx="9663112" cy="530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017" y="762801"/>
            <a:ext cx="2857827" cy="2368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8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25.1</a:t>
            </a:r>
            <a:endParaRPr lang="en-US" altLang="en-US" dirty="0"/>
          </a:p>
        </p:txBody>
      </p:sp>
      <p:sp>
        <p:nvSpPr>
          <p:cNvPr id="3728387" name="Rectangle 3"/>
          <p:cNvSpPr>
            <a:spLocks noChangeArrowheads="1"/>
          </p:cNvSpPr>
          <p:nvPr/>
        </p:nvSpPr>
        <p:spPr bwMode="auto">
          <a:xfrm>
            <a:off x="92075" y="866775"/>
            <a:ext cx="9793288" cy="43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/>
              <a:t> </a:t>
            </a:r>
            <a:endParaRPr lang="en-US" altLang="en-US" sz="2200"/>
          </a:p>
        </p:txBody>
      </p:sp>
      <p:pic>
        <p:nvPicPr>
          <p:cNvPr id="3728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287463" y="947738"/>
            <a:ext cx="7483475" cy="652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28389" name="Line 5"/>
          <p:cNvSpPr>
            <a:spLocks noChangeShapeType="1"/>
          </p:cNvSpPr>
          <p:nvPr/>
        </p:nvSpPr>
        <p:spPr bwMode="gray">
          <a:xfrm flipV="1">
            <a:off x="425450" y="6838950"/>
            <a:ext cx="1270000" cy="392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9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25.1 </a:t>
            </a:r>
            <a:r>
              <a:rPr lang="en-US" altLang="en-US" dirty="0"/>
              <a:t>(cont’d)</a:t>
            </a:r>
          </a:p>
        </p:txBody>
      </p:sp>
      <p:sp>
        <p:nvSpPr>
          <p:cNvPr id="3729411" name="Rectangle 3"/>
          <p:cNvSpPr>
            <a:spLocks noChangeArrowheads="1"/>
          </p:cNvSpPr>
          <p:nvPr/>
        </p:nvSpPr>
        <p:spPr bwMode="auto">
          <a:xfrm>
            <a:off x="92075" y="866775"/>
            <a:ext cx="9793288" cy="43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/>
            </a:pPr>
            <a:r>
              <a:rPr lang="en-US" altLang="en-US" sz="2200" b="0"/>
              <a:t> </a:t>
            </a:r>
            <a:endParaRPr lang="en-US" altLang="en-US" sz="2200"/>
          </a:p>
        </p:txBody>
      </p:sp>
      <p:pic>
        <p:nvPicPr>
          <p:cNvPr id="37294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006" b="63991"/>
          <a:stretch>
            <a:fillRect/>
          </a:stretch>
        </p:blipFill>
        <p:spPr bwMode="gray">
          <a:xfrm>
            <a:off x="0" y="1423988"/>
            <a:ext cx="10058400" cy="391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0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25.1 </a:t>
            </a:r>
            <a:r>
              <a:rPr lang="en-US" altLang="en-US" dirty="0"/>
              <a:t>(cont’d)</a:t>
            </a:r>
          </a:p>
        </p:txBody>
      </p:sp>
      <p:sp>
        <p:nvSpPr>
          <p:cNvPr id="3730435" name="Rectangle 3"/>
          <p:cNvSpPr>
            <a:spLocks noChangeArrowheads="1"/>
          </p:cNvSpPr>
          <p:nvPr/>
        </p:nvSpPr>
        <p:spPr bwMode="auto">
          <a:xfrm>
            <a:off x="92075" y="866775"/>
            <a:ext cx="9793288" cy="43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Aft>
                <a:spcPct val="100000"/>
              </a:spcAft>
              <a:buFontTx/>
              <a:buAutoNum type="alphaLcParenR" startAt="2"/>
            </a:pPr>
            <a:r>
              <a:rPr lang="en-US" altLang="en-US" sz="2200" b="0"/>
              <a:t>They didn’t follow the guidelines. </a:t>
            </a:r>
            <a:endParaRPr lang="en-US" altLang="en-US" sz="2200"/>
          </a:p>
        </p:txBody>
      </p:sp>
      <p:pic>
        <p:nvPicPr>
          <p:cNvPr id="373043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006" b="38394"/>
          <a:stretch>
            <a:fillRect/>
          </a:stretch>
        </p:blipFill>
        <p:spPr bwMode="gray">
          <a:xfrm>
            <a:off x="0" y="1427163"/>
            <a:ext cx="10053638" cy="633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1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Exercise </a:t>
            </a:r>
            <a:r>
              <a:rPr lang="en-US" altLang="en-US" dirty="0" smtClean="0"/>
              <a:t>25.1 </a:t>
            </a:r>
            <a:r>
              <a:rPr lang="en-US" altLang="en-US" dirty="0"/>
              <a:t>(cont’d)</a:t>
            </a:r>
          </a:p>
        </p:txBody>
      </p:sp>
      <p:sp>
        <p:nvSpPr>
          <p:cNvPr id="3731459" name="Rectangle 3"/>
          <p:cNvSpPr>
            <a:spLocks noChangeArrowheads="1"/>
          </p:cNvSpPr>
          <p:nvPr/>
        </p:nvSpPr>
        <p:spPr bwMode="auto">
          <a:xfrm>
            <a:off x="92075" y="866775"/>
            <a:ext cx="9793288" cy="144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799" tIns="50900" rIns="101799" bIns="50900">
            <a:spAutoFit/>
          </a:bodyPr>
          <a:lstStyle>
            <a:lvl1pPr marL="344488" indent="-344488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74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46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177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689225" indent="-457200"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1464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036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0608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18025" indent="-4572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AutoNum type="alphaLcParenR" startAt="3"/>
            </a:pPr>
            <a:r>
              <a:rPr lang="en-US" altLang="en-US" sz="2200" b="0"/>
              <a:t>Temp4 </a:t>
            </a:r>
          </a:p>
          <a:p>
            <a:pPr eaLnBrk="1" hangingPunct="1"/>
            <a:r>
              <a:rPr lang="en-US" altLang="en-US" sz="2200" b="0"/>
              <a:t>      RPM</a:t>
            </a:r>
          </a:p>
          <a:p>
            <a:pPr eaLnBrk="1" hangingPunct="1"/>
            <a:r>
              <a:rPr lang="en-US" altLang="en-US" sz="2200" b="0"/>
              <a:t>      Rate</a:t>
            </a:r>
          </a:p>
          <a:p>
            <a:pPr eaLnBrk="1" hangingPunct="1"/>
            <a:r>
              <a:rPr lang="en-US" altLang="en-US" sz="2200" b="0"/>
              <a:t>      Visc </a:t>
            </a:r>
          </a:p>
        </p:txBody>
      </p:sp>
      <p:pic>
        <p:nvPicPr>
          <p:cNvPr id="373146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306888" y="769938"/>
            <a:ext cx="5707062" cy="34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3146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284663" y="4262438"/>
            <a:ext cx="5707062" cy="34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31463" name="AutoShape 7"/>
          <p:cNvSpPr>
            <a:spLocks noChangeArrowheads="1"/>
          </p:cNvSpPr>
          <p:nvPr/>
        </p:nvSpPr>
        <p:spPr bwMode="gray">
          <a:xfrm>
            <a:off x="4275138" y="1665288"/>
            <a:ext cx="3432175" cy="736600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731465" name="AutoShape 9"/>
          <p:cNvSpPr>
            <a:spLocks noChangeArrowheads="1"/>
          </p:cNvSpPr>
          <p:nvPr/>
        </p:nvSpPr>
        <p:spPr bwMode="gray">
          <a:xfrm>
            <a:off x="4283075" y="5173663"/>
            <a:ext cx="3432175" cy="736600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810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" r="5931"/>
          <a:stretch>
            <a:fillRect/>
          </a:stretch>
        </p:blipFill>
        <p:spPr bwMode="gray">
          <a:xfrm>
            <a:off x="0" y="1354138"/>
            <a:ext cx="10058400" cy="416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88099" name="Rectangle 3"/>
          <p:cNvSpPr>
            <a:spLocks noGrp="1" noChangeArrowheads="1"/>
          </p:cNvSpPr>
          <p:nvPr>
            <p:ph type="title"/>
          </p:nvPr>
        </p:nvSpPr>
        <p:spPr>
          <a:xfrm>
            <a:off x="42863" y="84138"/>
            <a:ext cx="9974262" cy="574675"/>
          </a:xfrm>
          <a:noFill/>
        </p:spPr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Exercise 3.1(d)</a:t>
            </a:r>
          </a:p>
        </p:txBody>
      </p:sp>
      <p:sp>
        <p:nvSpPr>
          <p:cNvPr id="3588100" name="Line 4"/>
          <p:cNvSpPr>
            <a:spLocks noChangeShapeType="1"/>
          </p:cNvSpPr>
          <p:nvPr/>
        </p:nvSpPr>
        <p:spPr bwMode="gray">
          <a:xfrm flipV="1">
            <a:off x="9167813" y="5405438"/>
            <a:ext cx="571500" cy="615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588101" name="Text Box 5"/>
          <p:cNvSpPr txBox="1">
            <a:spLocks noChangeArrowheads="1"/>
          </p:cNvSpPr>
          <p:nvPr/>
        </p:nvSpPr>
        <p:spPr bwMode="gray">
          <a:xfrm>
            <a:off x="7072313" y="854075"/>
            <a:ext cx="182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In the data set</a:t>
            </a:r>
          </a:p>
        </p:txBody>
      </p:sp>
      <p:sp>
        <p:nvSpPr>
          <p:cNvPr id="3588102" name="Text Box 6"/>
          <p:cNvSpPr txBox="1">
            <a:spLocks noChangeArrowheads="1"/>
          </p:cNvSpPr>
          <p:nvPr/>
        </p:nvSpPr>
        <p:spPr bwMode="gray">
          <a:xfrm>
            <a:off x="8061325" y="6002338"/>
            <a:ext cx="1222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Predicted</a:t>
            </a:r>
          </a:p>
        </p:txBody>
      </p:sp>
      <p:sp>
        <p:nvSpPr>
          <p:cNvPr id="3588103" name="Line 7"/>
          <p:cNvSpPr>
            <a:spLocks noChangeShapeType="1"/>
          </p:cNvSpPr>
          <p:nvPr/>
        </p:nvSpPr>
        <p:spPr bwMode="gray">
          <a:xfrm>
            <a:off x="8104188" y="1201738"/>
            <a:ext cx="868362" cy="1679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117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" r="6018"/>
          <a:stretch>
            <a:fillRect/>
          </a:stretch>
        </p:blipFill>
        <p:spPr bwMode="gray">
          <a:xfrm>
            <a:off x="0" y="1373188"/>
            <a:ext cx="10058400" cy="422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91171" name="Rectangle 3"/>
          <p:cNvSpPr>
            <a:spLocks noGrp="1" noChangeArrowheads="1"/>
          </p:cNvSpPr>
          <p:nvPr>
            <p:ph type="title"/>
          </p:nvPr>
        </p:nvSpPr>
        <p:spPr>
          <a:xfrm>
            <a:off x="42863" y="84138"/>
            <a:ext cx="9974262" cy="574675"/>
          </a:xfrm>
          <a:noFill/>
        </p:spPr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Exercise 3.1(d) (cont’d)</a:t>
            </a:r>
          </a:p>
        </p:txBody>
      </p:sp>
      <p:sp>
        <p:nvSpPr>
          <p:cNvPr id="3591172" name="Line 4"/>
          <p:cNvSpPr>
            <a:spLocks noChangeShapeType="1"/>
          </p:cNvSpPr>
          <p:nvPr/>
        </p:nvSpPr>
        <p:spPr bwMode="gray">
          <a:xfrm flipV="1">
            <a:off x="9167813" y="5483225"/>
            <a:ext cx="571500" cy="615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591173" name="Text Box 5"/>
          <p:cNvSpPr txBox="1">
            <a:spLocks noChangeArrowheads="1"/>
          </p:cNvSpPr>
          <p:nvPr/>
        </p:nvSpPr>
        <p:spPr bwMode="gray">
          <a:xfrm>
            <a:off x="7391400" y="901700"/>
            <a:ext cx="182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In the data set</a:t>
            </a:r>
          </a:p>
        </p:txBody>
      </p:sp>
      <p:sp>
        <p:nvSpPr>
          <p:cNvPr id="3591174" name="Text Box 6"/>
          <p:cNvSpPr txBox="1">
            <a:spLocks noChangeArrowheads="1"/>
          </p:cNvSpPr>
          <p:nvPr/>
        </p:nvSpPr>
        <p:spPr bwMode="gray">
          <a:xfrm>
            <a:off x="8061325" y="6080125"/>
            <a:ext cx="1222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Predicted</a:t>
            </a:r>
          </a:p>
        </p:txBody>
      </p:sp>
      <p:sp>
        <p:nvSpPr>
          <p:cNvPr id="3591175" name="Line 7"/>
          <p:cNvSpPr>
            <a:spLocks noChangeShapeType="1"/>
          </p:cNvSpPr>
          <p:nvPr/>
        </p:nvSpPr>
        <p:spPr bwMode="gray">
          <a:xfrm>
            <a:off x="8304213" y="1281113"/>
            <a:ext cx="857250" cy="1611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322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" r="6186"/>
          <a:stretch>
            <a:fillRect/>
          </a:stretch>
        </p:blipFill>
        <p:spPr bwMode="gray">
          <a:xfrm>
            <a:off x="0" y="1385888"/>
            <a:ext cx="10058400" cy="435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93219" name="Rectangle 3"/>
          <p:cNvSpPr>
            <a:spLocks noGrp="1" noChangeArrowheads="1"/>
          </p:cNvSpPr>
          <p:nvPr>
            <p:ph type="title"/>
          </p:nvPr>
        </p:nvSpPr>
        <p:spPr>
          <a:xfrm>
            <a:off x="42863" y="84138"/>
            <a:ext cx="9974262" cy="574675"/>
          </a:xfrm>
          <a:noFill/>
        </p:spPr>
        <p:txBody>
          <a:bodyPr/>
          <a:lstStyle/>
          <a:p>
            <a:r>
              <a:rPr lang="en-US" altLang="en-US">
                <a:solidFill>
                  <a:srgbClr val="000000"/>
                </a:solidFill>
              </a:rPr>
              <a:t>Exercise 3.1(e)</a:t>
            </a:r>
          </a:p>
        </p:txBody>
      </p:sp>
      <p:sp>
        <p:nvSpPr>
          <p:cNvPr id="3593220" name="Line 4"/>
          <p:cNvSpPr>
            <a:spLocks noChangeShapeType="1"/>
          </p:cNvSpPr>
          <p:nvPr/>
        </p:nvSpPr>
        <p:spPr bwMode="gray">
          <a:xfrm flipV="1">
            <a:off x="9145588" y="5594350"/>
            <a:ext cx="571500" cy="615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593221" name="Text Box 5"/>
          <p:cNvSpPr txBox="1">
            <a:spLocks noChangeArrowheads="1"/>
          </p:cNvSpPr>
          <p:nvPr/>
        </p:nvSpPr>
        <p:spPr bwMode="gray">
          <a:xfrm>
            <a:off x="7316788" y="931863"/>
            <a:ext cx="182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In the data set</a:t>
            </a:r>
          </a:p>
        </p:txBody>
      </p:sp>
      <p:sp>
        <p:nvSpPr>
          <p:cNvPr id="3593222" name="Text Box 6"/>
          <p:cNvSpPr txBox="1">
            <a:spLocks noChangeArrowheads="1"/>
          </p:cNvSpPr>
          <p:nvPr/>
        </p:nvSpPr>
        <p:spPr bwMode="gray">
          <a:xfrm>
            <a:off x="8039100" y="6191250"/>
            <a:ext cx="1222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019175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>
                <a:latin typeface="Comic Sans MS" pitchFamily="66" charset="0"/>
              </a:rPr>
              <a:t>Predicted</a:t>
            </a:r>
          </a:p>
        </p:txBody>
      </p:sp>
      <p:sp>
        <p:nvSpPr>
          <p:cNvPr id="3593223" name="Line 7"/>
          <p:cNvSpPr>
            <a:spLocks noChangeShapeType="1"/>
          </p:cNvSpPr>
          <p:nvPr/>
        </p:nvSpPr>
        <p:spPr bwMode="gray">
          <a:xfrm>
            <a:off x="8348663" y="1279525"/>
            <a:ext cx="868362" cy="1679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TISixSigma">
  <a:themeElements>
    <a:clrScheme name="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EFD1"/>
      </a:accent5>
      <a:accent6>
        <a:srgbClr val="2D2D8A"/>
      </a:accent6>
      <a:hlink>
        <a:srgbClr val="FF0000"/>
      </a:hlink>
      <a:folHlink>
        <a:srgbClr val="3333CC"/>
      </a:folHlink>
    </a:clrScheme>
    <a:fontScheme name="ETISixSigma">
      <a:majorFont>
        <a:latin typeface="Arial Narrow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ETISixSigma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TISixSigma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TISixSigma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TISixSigma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TISixSigma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TISixSigma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TISixSigma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D:\ETI\SixSigma\ETISixSigma.pot</Template>
  <TotalTime>120065</TotalTime>
  <Words>1653</Words>
  <Application>Microsoft Office PowerPoint</Application>
  <PresentationFormat>Custom</PresentationFormat>
  <Paragraphs>382</Paragraphs>
  <Slides>68</Slides>
  <Notes>48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ETISixSigma</vt:lpstr>
      <vt:lpstr>Exercise 2.1</vt:lpstr>
      <vt:lpstr>Exercise 2.2</vt:lpstr>
      <vt:lpstr>Exercise 2.2 (cont’d)</vt:lpstr>
      <vt:lpstr>Exercise 3.1(a)</vt:lpstr>
      <vt:lpstr>Exercise 3.1(b)</vt:lpstr>
      <vt:lpstr>Exercise 3.1(c)</vt:lpstr>
      <vt:lpstr>Exercise 3.1(d)</vt:lpstr>
      <vt:lpstr>Exercise 3.1(d) (cont’d)</vt:lpstr>
      <vt:lpstr>Exercise 3.1(e)</vt:lpstr>
      <vt:lpstr>Exercise 3.1(e) (cont’d)</vt:lpstr>
      <vt:lpstr>Exercise 3.1(e) (cont’d)</vt:lpstr>
      <vt:lpstr>Exercise 5.1</vt:lpstr>
      <vt:lpstr>Exercise 5.2</vt:lpstr>
      <vt:lpstr>Exercise 5.3</vt:lpstr>
      <vt:lpstr>Exercise 6.1</vt:lpstr>
      <vt:lpstr>Exercise 6.2</vt:lpstr>
      <vt:lpstr>Exercise 7.2</vt:lpstr>
      <vt:lpstr>Exercise 7.3</vt:lpstr>
      <vt:lpstr>Exercise 7.4</vt:lpstr>
      <vt:lpstr>Exercise 7.5</vt:lpstr>
      <vt:lpstr>Exercise 7.5 (cont’d)</vt:lpstr>
      <vt:lpstr>Exercise 8.1</vt:lpstr>
      <vt:lpstr>Exercise 8.1 (cont’d)</vt:lpstr>
      <vt:lpstr>Exercise 8.2</vt:lpstr>
      <vt:lpstr>Exercise 8.3</vt:lpstr>
      <vt:lpstr>Exercise 8.4</vt:lpstr>
      <vt:lpstr>Exercise 8.4 (cont’d)</vt:lpstr>
      <vt:lpstr>Exercise 9.1</vt:lpstr>
      <vt:lpstr>Exercise 9.2</vt:lpstr>
      <vt:lpstr>Exercise 10.1</vt:lpstr>
      <vt:lpstr>Exercise 10.1 (cont’d)</vt:lpstr>
      <vt:lpstr>Exercise 10.2</vt:lpstr>
      <vt:lpstr>Exercise 10.2 (cont’d)</vt:lpstr>
      <vt:lpstr>Exercise 10.2 (cont’d)</vt:lpstr>
      <vt:lpstr>Exercise 10.2 (cont’d)</vt:lpstr>
      <vt:lpstr>Exercise 10.2 (cont’d)</vt:lpstr>
      <vt:lpstr>Exercise 11.1</vt:lpstr>
      <vt:lpstr>Exercise 11.2</vt:lpstr>
      <vt:lpstr>Exercise 11.3</vt:lpstr>
      <vt:lpstr>Exercise 11.4</vt:lpstr>
      <vt:lpstr>Exercise 11.5</vt:lpstr>
      <vt:lpstr>Exercise 11.6</vt:lpstr>
      <vt:lpstr>Exercise 11.6 (cont’d)</vt:lpstr>
      <vt:lpstr>Exercise 12.1</vt:lpstr>
      <vt:lpstr>Exercise 12.2</vt:lpstr>
      <vt:lpstr>Exercise 12.2 (cont’d)</vt:lpstr>
      <vt:lpstr>Exercise 12.3</vt:lpstr>
      <vt:lpstr>Exercise 12.3 (cont’d)</vt:lpstr>
      <vt:lpstr>Exercise 12.3 (cont’d)</vt:lpstr>
      <vt:lpstr>Exercise 12.4</vt:lpstr>
      <vt:lpstr>Exercise 12.4 (cont’d)</vt:lpstr>
      <vt:lpstr>Exercise 16.1</vt:lpstr>
      <vt:lpstr>Exercise 21.1</vt:lpstr>
      <vt:lpstr>Exercise 21.1 (cont’d)</vt:lpstr>
      <vt:lpstr>Exercise 21.2</vt:lpstr>
      <vt:lpstr>Exercise 21.2 (cont’d)</vt:lpstr>
      <vt:lpstr>Exercise 21.3</vt:lpstr>
      <vt:lpstr>Exercise 21.3 (cont’d)</vt:lpstr>
      <vt:lpstr>Exercises 22.1 – 22.4</vt:lpstr>
      <vt:lpstr>Exercise 24.1</vt:lpstr>
      <vt:lpstr>Exercise 24.1 (cont’d)</vt:lpstr>
      <vt:lpstr>Exercise 24.2</vt:lpstr>
      <vt:lpstr>Exercise 24.2 (cont’d)</vt:lpstr>
      <vt:lpstr>Exercise 24.3</vt:lpstr>
      <vt:lpstr>Exercise 25.1</vt:lpstr>
      <vt:lpstr>Exercise 25.1 (cont’d)</vt:lpstr>
      <vt:lpstr>Exercise 25.1 (cont’d)</vt:lpstr>
      <vt:lpstr>Exercise 25.1 (cont’d)</vt:lpstr>
    </vt:vector>
  </TitlesOfParts>
  <Manager>Jack Benham</Manager>
  <Company>ETI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GBB-03b Measure Rev K</dc:title>
  <dc:creator>Russell A Boyles, PhD</dc:creator>
  <cp:lastModifiedBy>Russell</cp:lastModifiedBy>
  <cp:revision>2011</cp:revision>
  <cp:lastPrinted>2002-10-08T18:27:18Z</cp:lastPrinted>
  <dcterms:created xsi:type="dcterms:W3CDTF">1998-10-09T18:22:35Z</dcterms:created>
  <dcterms:modified xsi:type="dcterms:W3CDTF">2015-05-25T18:31:29Z</dcterms:modified>
</cp:coreProperties>
</file>