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058400" cy="77724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974" y="-10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09675" y="685800"/>
            <a:ext cx="44386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C3A91F5-E014-4144-9291-8284BDD331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981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29809E9-500B-4C5F-B390-FB3BA7C27F1B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506413" y="523875"/>
            <a:ext cx="5881687" cy="45450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950" y="5140325"/>
            <a:ext cx="5946775" cy="279400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5E8C4-4499-479F-8AF9-C14C0578ED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648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485AF-36C3-4D2D-A17E-D36F2B712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6531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975" y="311150"/>
            <a:ext cx="2262188" cy="6632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11150"/>
            <a:ext cx="6637337" cy="6632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B3D0E-0338-4AC3-B799-A3DE4A90D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3856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0BE52-164B-4C8E-B4BB-33D72D8B49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137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5BF33-9C1A-4E91-8EE5-0AEF64B7B7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179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32F09-B133-414D-8A37-0531692BF0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403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99786-8993-4793-8E45-C7DFE9510F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343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4AF01-F797-44A9-93C9-06DA5D7D25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8911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D73A9-1DD2-4A40-9653-226303389D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23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1444B-7513-4774-B295-6BE955F0F4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328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3F48D-983B-4B6B-B9D8-C85FC50B4D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6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3238" y="7078663"/>
            <a:ext cx="234632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defTabSz="1019175">
              <a:defRPr sz="16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6938" y="7078663"/>
            <a:ext cx="318452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ctr" defTabSz="1019175">
              <a:defRPr sz="16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38" y="7078663"/>
            <a:ext cx="234632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r" defTabSz="1019175">
              <a:defRPr sz="1600" smtClean="0"/>
            </a:lvl1pPr>
          </a:lstStyle>
          <a:p>
            <a:pPr>
              <a:defRPr/>
            </a:pPr>
            <a:fld id="{B6C7592C-383A-4EE3-8735-0578904820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91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191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cs typeface="Arial" charset="0"/>
        </a:defRPr>
      </a:lvl2pPr>
      <a:lvl3pPr algn="ctr" defTabSz="10191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cs typeface="Arial" charset="0"/>
        </a:defRPr>
      </a:lvl3pPr>
      <a:lvl4pPr algn="ctr" defTabSz="10191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cs typeface="Arial" charset="0"/>
        </a:defRPr>
      </a:lvl4pPr>
      <a:lvl5pPr algn="ctr" defTabSz="10191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cs typeface="Arial" charset="0"/>
        </a:defRPr>
      </a:lvl5pPr>
      <a:lvl6pPr marL="457200" algn="ctr" defTabSz="1019175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cs typeface="Arial" charset="0"/>
        </a:defRPr>
      </a:lvl6pPr>
      <a:lvl7pPr marL="914400" algn="ctr" defTabSz="1019175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cs typeface="Arial" charset="0"/>
        </a:defRPr>
      </a:lvl7pPr>
      <a:lvl8pPr marL="1371600" algn="ctr" defTabSz="1019175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cs typeface="Arial" charset="0"/>
        </a:defRPr>
      </a:lvl8pPr>
      <a:lvl9pPr marL="1828800" algn="ctr" defTabSz="1019175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82588" indent="-382588" algn="l" defTabSz="1019175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eaLnBrk="0" fontAlgn="base" hangingPunct="0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  <a:cs typeface="+mn-cs"/>
        </a:defRPr>
      </a:lvl2pPr>
      <a:lvl3pPr marL="1273175" indent="-254000" algn="l" defTabSz="1019175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cs typeface="+mn-cs"/>
        </a:defRPr>
      </a:lvl3pPr>
      <a:lvl4pPr marL="1782763" indent="-254000" algn="l" defTabSz="1019175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cs typeface="+mn-cs"/>
        </a:defRPr>
      </a:lvl4pPr>
      <a:lvl5pPr marL="2292350" indent="-254000" algn="l" defTabSz="1019175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3" t="6741" r="4379" b="6741"/>
          <a:stretch>
            <a:fillRect/>
          </a:stretch>
        </p:blipFill>
        <p:spPr bwMode="gray">
          <a:xfrm>
            <a:off x="1173163" y="1541463"/>
            <a:ext cx="8428037" cy="582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129" name="Group 57"/>
          <p:cNvGraphicFramePr>
            <a:graphicFrameLocks noGrp="1"/>
          </p:cNvGraphicFramePr>
          <p:nvPr/>
        </p:nvGraphicFramePr>
        <p:xfrm>
          <a:off x="1185863" y="1587500"/>
          <a:ext cx="8413750" cy="5792789"/>
        </p:xfrm>
        <a:graphic>
          <a:graphicData uri="http://schemas.openxmlformats.org/drawingml/2006/table">
            <a:tbl>
              <a:tblPr/>
              <a:tblGrid>
                <a:gridCol w="5203825"/>
                <a:gridCol w="3209925"/>
              </a:tblGrid>
              <a:tr h="1100138">
                <a:tc>
                  <a:txBody>
                    <a:bodyPr/>
                    <a:lstStyle>
                      <a:lvl1pPr defTabSz="1019175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77825" defTabSz="1019175">
                        <a:spcBef>
                          <a:spcPct val="20000"/>
                        </a:spcBef>
                        <a:defRPr sz="27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7763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905000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166938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6241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30813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5385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9957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None</a:t>
                      </a:r>
                    </a:p>
                  </a:txBody>
                  <a:tcPr marL="101716" marR="101716" marT="50859" marB="508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77825" defTabSz="1019175">
                        <a:spcBef>
                          <a:spcPct val="20000"/>
                        </a:spcBef>
                        <a:defRPr sz="27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7763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905000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166938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6241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30813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5385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9957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None</a:t>
                      </a:r>
                    </a:p>
                  </a:txBody>
                  <a:tcPr marL="101716" marR="101716" marT="50859" marB="508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363">
                <a:tc>
                  <a:txBody>
                    <a:bodyPr/>
                    <a:lstStyle>
                      <a:lvl1pPr defTabSz="1019175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77825" defTabSz="1019175">
                        <a:spcBef>
                          <a:spcPct val="20000"/>
                        </a:spcBef>
                        <a:defRPr sz="27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7763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905000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166938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6241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30813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5385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9957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Some</a:t>
                      </a:r>
                    </a:p>
                  </a:txBody>
                  <a:tcPr marL="101716" marR="101716" marT="50859" marB="508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77825" defTabSz="1019175">
                        <a:spcBef>
                          <a:spcPct val="20000"/>
                        </a:spcBef>
                        <a:defRPr sz="27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7763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905000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166938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6241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30813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5385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9957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85% </a:t>
                      </a: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 </a:t>
                      </a: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 &lt; 95%</a:t>
                      </a:r>
                    </a:p>
                  </a:txBody>
                  <a:tcPr marL="101716" marR="101716" marT="50859" marB="508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4738">
                <a:tc>
                  <a:txBody>
                    <a:bodyPr/>
                    <a:lstStyle>
                      <a:lvl1pPr defTabSz="1019175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77825" defTabSz="1019175">
                        <a:spcBef>
                          <a:spcPct val="20000"/>
                        </a:spcBef>
                        <a:defRPr sz="27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7763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905000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166938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6241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30813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5385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9957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Strong</a:t>
                      </a:r>
                    </a:p>
                  </a:txBody>
                  <a:tcPr marL="101716" marR="101716" marT="50859" marB="508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77825" defTabSz="1019175">
                        <a:spcBef>
                          <a:spcPct val="20000"/>
                        </a:spcBef>
                        <a:defRPr sz="27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7763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905000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166938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6241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30813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5385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9957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95% </a:t>
                      </a: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 </a:t>
                      </a: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 &lt; 99%</a:t>
                      </a:r>
                    </a:p>
                  </a:txBody>
                  <a:tcPr marL="101716" marR="101716" marT="50859" marB="508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6550">
                <a:tc>
                  <a:txBody>
                    <a:bodyPr/>
                    <a:lstStyle>
                      <a:lvl1pPr defTabSz="1019175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77825" defTabSz="1019175">
                        <a:spcBef>
                          <a:spcPct val="20000"/>
                        </a:spcBef>
                        <a:defRPr sz="27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7763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905000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166938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6241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30813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5385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9957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Very strong</a:t>
                      </a:r>
                    </a:p>
                  </a:txBody>
                  <a:tcPr marL="101716" marR="101716" marT="50859" marB="508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77825" defTabSz="1019175">
                        <a:spcBef>
                          <a:spcPct val="20000"/>
                        </a:spcBef>
                        <a:defRPr sz="27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7763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905000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166938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6241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30813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5385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9957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CL </a:t>
                      </a: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99%</a:t>
                      </a:r>
                    </a:p>
                  </a:txBody>
                  <a:tcPr marL="101716" marR="101716" marT="50859" marB="508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5" name="Text Box 25"/>
          <p:cNvSpPr txBox="1">
            <a:spLocks noChangeArrowheads="1"/>
          </p:cNvSpPr>
          <p:nvPr/>
        </p:nvSpPr>
        <p:spPr bwMode="gray">
          <a:xfrm>
            <a:off x="549275" y="3157538"/>
            <a:ext cx="692150" cy="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870" tIns="50935" rIns="101870" bIns="50935">
            <a:spAutoFit/>
          </a:bodyPr>
          <a:lstStyle>
            <a:lvl1pPr defTabSz="1019175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09588" indent="-317500" defTabSz="1019175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19175" indent="-254000" defTabSz="1019175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28763" indent="-254000" defTabSz="1019175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8350" indent="-254000" defTabSz="1019175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5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527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99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71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200">
                <a:latin typeface="Times New Roman" pitchFamily="18" charset="0"/>
                <a:cs typeface="Times New Roman" pitchFamily="18" charset="0"/>
              </a:rPr>
              <a:t>0.05</a:t>
            </a:r>
          </a:p>
        </p:txBody>
      </p:sp>
      <p:sp>
        <p:nvSpPr>
          <p:cNvPr id="2066" name="Text Box 26"/>
          <p:cNvSpPr txBox="1">
            <a:spLocks noChangeArrowheads="1"/>
          </p:cNvSpPr>
          <p:nvPr/>
        </p:nvSpPr>
        <p:spPr bwMode="gray">
          <a:xfrm>
            <a:off x="546100" y="2427288"/>
            <a:ext cx="692150" cy="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870" tIns="50935" rIns="101870" bIns="50935">
            <a:spAutoFit/>
          </a:bodyPr>
          <a:lstStyle>
            <a:lvl1pPr defTabSz="1019175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09588" indent="-317500" defTabSz="1019175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19175" indent="-254000" defTabSz="1019175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28763" indent="-254000" defTabSz="1019175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8350" indent="-254000" defTabSz="1019175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5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527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99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71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200">
                <a:latin typeface="Times New Roman" pitchFamily="18" charset="0"/>
                <a:cs typeface="Times New Roman" pitchFamily="18" charset="0"/>
              </a:rPr>
              <a:t>0.15</a:t>
            </a:r>
          </a:p>
        </p:txBody>
      </p:sp>
      <p:sp>
        <p:nvSpPr>
          <p:cNvPr id="2067" name="Text Box 27"/>
          <p:cNvSpPr txBox="1">
            <a:spLocks noChangeArrowheads="1"/>
          </p:cNvSpPr>
          <p:nvPr/>
        </p:nvSpPr>
        <p:spPr bwMode="gray">
          <a:xfrm>
            <a:off x="541338" y="4211638"/>
            <a:ext cx="590550" cy="43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870" tIns="50935" rIns="0" bIns="50935">
            <a:spAutoFit/>
          </a:bodyPr>
          <a:lstStyle>
            <a:lvl1pPr defTabSz="1019175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09588" indent="-317500" defTabSz="1019175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19175" indent="-254000" defTabSz="1019175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28763" indent="-254000" defTabSz="1019175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8350" indent="-254000" defTabSz="1019175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5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527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99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71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200">
                <a:latin typeface="Times New Roman" pitchFamily="18" charset="0"/>
                <a:cs typeface="Times New Roman" pitchFamily="18" charset="0"/>
              </a:rPr>
              <a:t>0.01</a:t>
            </a:r>
          </a:p>
        </p:txBody>
      </p:sp>
      <p:sp>
        <p:nvSpPr>
          <p:cNvPr id="2068" name="Text Box 28"/>
          <p:cNvSpPr txBox="1">
            <a:spLocks noChangeArrowheads="1"/>
          </p:cNvSpPr>
          <p:nvPr/>
        </p:nvSpPr>
        <p:spPr bwMode="gray">
          <a:xfrm rot="-5400000">
            <a:off x="-244475" y="3686175"/>
            <a:ext cx="11842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870" tIns="50935" rIns="101870" bIns="50935">
            <a:spAutoFit/>
          </a:bodyPr>
          <a:lstStyle>
            <a:lvl1pPr defTabSz="1019175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09588" indent="-317500" defTabSz="1019175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19175" indent="-254000" defTabSz="1019175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28763" indent="-254000" defTabSz="1019175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8350" indent="-254000" defTabSz="1019175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5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527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99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71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600">
                <a:latin typeface="Times New Roman" pitchFamily="18" charset="0"/>
                <a:cs typeface="Times New Roman" pitchFamily="18" charset="0"/>
              </a:rPr>
              <a:t>P value</a:t>
            </a:r>
          </a:p>
        </p:txBody>
      </p:sp>
      <p:sp>
        <p:nvSpPr>
          <p:cNvPr id="2069" name="Text Box 29"/>
          <p:cNvSpPr txBox="1">
            <a:spLocks noChangeArrowheads="1"/>
          </p:cNvSpPr>
          <p:nvPr/>
        </p:nvSpPr>
        <p:spPr bwMode="gray">
          <a:xfrm>
            <a:off x="277813" y="6902450"/>
            <a:ext cx="869950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870" tIns="50935" rIns="0" bIns="50935">
            <a:spAutoFit/>
          </a:bodyPr>
          <a:lstStyle>
            <a:lvl1pPr defTabSz="1019175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09588" indent="-317500" defTabSz="1019175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19175" indent="-254000" defTabSz="1019175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28763" indent="-254000" defTabSz="1019175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8350" indent="-254000" defTabSz="1019175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5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527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99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71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200">
                <a:latin typeface="Times New Roman" pitchFamily="18" charset="0"/>
                <a:cs typeface="Times New Roman" pitchFamily="18" charset="0"/>
              </a:rPr>
              <a:t>0.0001</a:t>
            </a:r>
          </a:p>
        </p:txBody>
      </p:sp>
      <p:sp>
        <p:nvSpPr>
          <p:cNvPr id="2070" name="Text Box 30"/>
          <p:cNvSpPr txBox="1">
            <a:spLocks noChangeArrowheads="1"/>
          </p:cNvSpPr>
          <p:nvPr/>
        </p:nvSpPr>
        <p:spPr bwMode="gray">
          <a:xfrm>
            <a:off x="512763" y="1301750"/>
            <a:ext cx="692150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870" tIns="50935" rIns="101870" bIns="50935">
            <a:spAutoFit/>
          </a:bodyPr>
          <a:lstStyle>
            <a:lvl1pPr defTabSz="1019175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09588" indent="-317500" defTabSz="1019175" eaLnBrk="0" hangingPunct="0">
              <a:spcBef>
                <a:spcPct val="20000"/>
              </a:spcBef>
              <a:buChar char="–"/>
              <a:defRPr sz="3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19175" indent="-254000" defTabSz="1019175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28763" indent="-254000" defTabSz="1019175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8350" indent="-254000" defTabSz="1019175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5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527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99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67150" indent="-254000" defTabSz="10191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en-US" sz="2200">
                <a:latin typeface="Times New Roman" pitchFamily="18" charset="0"/>
                <a:cs typeface="Times New Roman" pitchFamily="18" charset="0"/>
              </a:rPr>
              <a:t>1.00</a:t>
            </a:r>
          </a:p>
        </p:txBody>
      </p:sp>
      <p:graphicFrame>
        <p:nvGraphicFramePr>
          <p:cNvPr id="3114" name="Group 42"/>
          <p:cNvGraphicFramePr>
            <a:graphicFrameLocks noGrp="1"/>
          </p:cNvGraphicFramePr>
          <p:nvPr/>
        </p:nvGraphicFramePr>
        <p:xfrm>
          <a:off x="1176338" y="381000"/>
          <a:ext cx="8423275" cy="1209675"/>
        </p:xfrm>
        <a:graphic>
          <a:graphicData uri="http://schemas.openxmlformats.org/drawingml/2006/table">
            <a:tbl>
              <a:tblPr/>
              <a:tblGrid>
                <a:gridCol w="5213350"/>
                <a:gridCol w="3209925"/>
              </a:tblGrid>
              <a:tr h="1209675">
                <a:tc>
                  <a:txBody>
                    <a:bodyPr/>
                    <a:lstStyle>
                      <a:lvl1pPr defTabSz="1019175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77825" defTabSz="1019175">
                        <a:spcBef>
                          <a:spcPct val="20000"/>
                        </a:spcBef>
                        <a:defRPr sz="27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7763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905000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166938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6241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30813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5385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9957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Evidence that populations are different or variables are correlated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77825" defTabSz="1019175">
                        <a:spcBef>
                          <a:spcPct val="20000"/>
                        </a:spcBef>
                        <a:defRPr sz="27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7763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905000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166938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6241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30813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5385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995738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Confidence level</a:t>
                      </a:r>
                    </a:p>
                    <a:p>
                      <a:pPr marL="0" marR="0" lvl="0" indent="0" algn="ct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(CL)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46</Words>
  <Application>Microsoft Office PowerPoint</Application>
  <PresentationFormat>Custom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Times New Roman</vt:lpstr>
      <vt:lpstr>Symbol</vt:lpstr>
      <vt:lpstr>Arial Narrow</vt:lpstr>
      <vt:lpstr>Default Design</vt:lpstr>
      <vt:lpstr>PowerPoint Presentation</vt:lpstr>
    </vt:vector>
  </TitlesOfParts>
  <Company>Westview Analytics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Russell Boyles</dc:creator>
  <cp:lastModifiedBy>Russell</cp:lastModifiedBy>
  <cp:revision>3</cp:revision>
  <dcterms:created xsi:type="dcterms:W3CDTF">2013-05-16T02:14:29Z</dcterms:created>
  <dcterms:modified xsi:type="dcterms:W3CDTF">2015-02-03T16:13:09Z</dcterms:modified>
</cp:coreProperties>
</file>