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1"/>
  </p:notesMasterIdLst>
  <p:handoutMasterIdLst>
    <p:handoutMasterId r:id="rId12"/>
  </p:handoutMasterIdLst>
  <p:sldIdLst>
    <p:sldId id="1396" r:id="rId3"/>
    <p:sldId id="1397" r:id="rId4"/>
    <p:sldId id="1310" r:id="rId5"/>
    <p:sldId id="1376" r:id="rId6"/>
    <p:sldId id="1311" r:id="rId7"/>
    <p:sldId id="1312" r:id="rId8"/>
    <p:sldId id="1330" r:id="rId9"/>
    <p:sldId id="1395" r:id="rId10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997EE26-5704-4608-9B91-55EFEC1EF015}">
          <p14:sldIdLst>
            <p14:sldId id="1396"/>
            <p14:sldId id="1397"/>
            <p14:sldId id="1310"/>
            <p14:sldId id="1376"/>
            <p14:sldId id="1311"/>
            <p14:sldId id="1312"/>
            <p14:sldId id="1330"/>
            <p14:sldId id="139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5F0000"/>
    <a:srgbClr val="FFFF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004BA4B-744F-4782-9D9F-41AAB24A43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FCD910-E6C4-4116-93B5-45DC639735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7007C-6527-4F09-8D75-A341C8348338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5BF307-66C3-424F-8267-608E130350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4379D2-55AF-498A-8268-FA5DE3E7A5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E47B6-9FDC-4AA1-9DD1-A44F426E4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541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8746AAF5-CE06-42A1-8CAB-AA2840D53962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8275" y="1173163"/>
            <a:ext cx="4225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22048846-A866-4664-A6D6-0F8C7A056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367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65"/>
          <p:cNvSpPr>
            <a:spLocks noGrp="1" noChangeArrowheads="1"/>
          </p:cNvSpPr>
          <p:nvPr>
            <p:ph type="body" idx="1"/>
          </p:nvPr>
        </p:nvSpPr>
        <p:spPr>
          <a:xfrm>
            <a:off x="463634" y="5571149"/>
            <a:ext cx="6617469" cy="308233"/>
          </a:xfrm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65"/>
          <p:cNvSpPr>
            <a:spLocks noGrp="1" noChangeArrowheads="1"/>
          </p:cNvSpPr>
          <p:nvPr>
            <p:ph type="body" idx="1"/>
          </p:nvPr>
        </p:nvSpPr>
        <p:spPr>
          <a:xfrm>
            <a:off x="463634" y="5571149"/>
            <a:ext cx="6617469" cy="30823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4307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634" y="5571149"/>
            <a:ext cx="6617469" cy="308233"/>
          </a:xfrm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3634" y="5571149"/>
            <a:ext cx="6617469" cy="308233"/>
          </a:xfrm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3634" y="5571149"/>
            <a:ext cx="6617469" cy="308233"/>
          </a:xfrm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3634" y="5571149"/>
            <a:ext cx="6617469" cy="308233"/>
          </a:xfrm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257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" y="752196"/>
            <a:ext cx="9027102" cy="2068174"/>
          </a:xfrm>
        </p:spPr>
        <p:txBody>
          <a:bodyPr/>
          <a:lstStyle>
            <a:lvl2pPr marL="417504" indent="-160271"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42683" indent="-128216">
              <a:buClr>
                <a:srgbClr val="990000"/>
              </a:buClr>
              <a:buFont typeface="Courier New" panose="02070309020205020404" pitchFamily="49" charset="0"/>
              <a:buChar char="o"/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899917" indent="-128216">
              <a:buClr>
                <a:srgbClr val="5F0000"/>
              </a:buClr>
              <a:buFont typeface="Times New Roman" panose="02020603050405020304" pitchFamily="18" charset="0"/>
              <a:buChar char="‐"/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157150" indent="-128216">
              <a:buClr>
                <a:srgbClr val="5F0000"/>
              </a:buClr>
              <a:buFont typeface="Wingdings" panose="05000000000000000000" pitchFamily="2" charset="2"/>
              <a:buChar char="§"/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531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 title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 bwMode="black">
          <a:xfrm>
            <a:off x="253834" y="152254"/>
            <a:ext cx="8460105" cy="492443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solidFill>
                  <a:srgbClr val="5F0000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6"/>
          </p:nvPr>
        </p:nvSpPr>
        <p:spPr>
          <a:xfrm>
            <a:off x="328613" y="1584961"/>
            <a:ext cx="4030662" cy="2237451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7"/>
          </p:nvPr>
        </p:nvSpPr>
        <p:spPr>
          <a:xfrm>
            <a:off x="4568825" y="1581152"/>
            <a:ext cx="3878264" cy="1624975"/>
          </a:xfrm>
        </p:spPr>
        <p:txBody>
          <a:bodyPr/>
          <a:lstStyle>
            <a:lvl1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31472" y="915790"/>
            <a:ext cx="8460105" cy="369332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000" b="1" i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5864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-page text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572000" y="1584960"/>
            <a:ext cx="3878263" cy="461580"/>
          </a:xfrm>
        </p:spPr>
        <p:txBody>
          <a:bodyPr anchor="ctr"/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245205" y="80503"/>
            <a:ext cx="8458200" cy="573024"/>
          </a:xfrm>
        </p:spPr>
        <p:txBody>
          <a:bodyPr/>
          <a:lstStyle>
            <a:lvl1pPr>
              <a:defRPr b="1" i="0">
                <a:solidFill>
                  <a:srgbClr val="5F0000"/>
                </a:solidFill>
                <a:latin typeface="+mj-lt"/>
                <a:cs typeface="HP Simplified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29184" y="1584960"/>
            <a:ext cx="4011612" cy="1624975"/>
          </a:xfrm>
        </p:spPr>
        <p:txBody>
          <a:bodyPr/>
          <a:lstStyle>
            <a:lvl1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546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329185" y="97756"/>
            <a:ext cx="7563986" cy="573024"/>
          </a:xfrm>
        </p:spPr>
        <p:txBody>
          <a:bodyPr/>
          <a:lstStyle>
            <a:lvl1pPr>
              <a:defRPr>
                <a:solidFill>
                  <a:srgbClr val="5F0000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>
          <a:xfrm>
            <a:off x="6265545" y="1924690"/>
            <a:ext cx="2523744" cy="1932752"/>
          </a:xfrm>
        </p:spPr>
        <p:txBody>
          <a:bodyPr/>
          <a:lstStyle>
            <a:lvl1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18A6BCD3-F527-40EB-A2A6-9E7F179C000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3287584" y="1924690"/>
            <a:ext cx="2523744" cy="1932752"/>
          </a:xfrm>
        </p:spPr>
        <p:txBody>
          <a:bodyPr/>
          <a:lstStyle>
            <a:lvl1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8751CE87-E2F7-4657-9717-698F3656AC5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54711" y="1924690"/>
            <a:ext cx="2523744" cy="1932752"/>
          </a:xfrm>
        </p:spPr>
        <p:txBody>
          <a:bodyPr/>
          <a:lstStyle>
            <a:lvl1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45842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599640"/>
            <a:ext cx="4045238" cy="2313754"/>
          </a:xfrm>
          <a:prstGeom prst="rect">
            <a:avLst/>
          </a:prstGeom>
        </p:spPr>
        <p:txBody>
          <a:bodyPr/>
          <a:lstStyle>
            <a:lvl1pPr>
              <a:defRPr sz="2471"/>
            </a:lvl1pPr>
            <a:lvl2pPr>
              <a:defRPr sz="2118"/>
            </a:lvl2pPr>
            <a:lvl3pPr>
              <a:defRPr sz="1765"/>
            </a:lvl3pPr>
            <a:lvl4pPr>
              <a:defRPr sz="1588"/>
            </a:lvl4pPr>
            <a:lvl5pPr>
              <a:defRPr sz="1588"/>
            </a:lvl5pPr>
            <a:lvl6pPr>
              <a:defRPr sz="1588"/>
            </a:lvl6pPr>
            <a:lvl7pPr>
              <a:defRPr sz="1588"/>
            </a:lvl7pPr>
            <a:lvl8pPr>
              <a:defRPr sz="1588"/>
            </a:lvl8pPr>
            <a:lvl9pPr>
              <a:defRPr sz="15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599640"/>
            <a:ext cx="4045239" cy="2313754"/>
          </a:xfrm>
          <a:prstGeom prst="rect">
            <a:avLst/>
          </a:prstGeom>
        </p:spPr>
        <p:txBody>
          <a:bodyPr/>
          <a:lstStyle>
            <a:lvl1pPr>
              <a:defRPr sz="2471"/>
            </a:lvl1pPr>
            <a:lvl2pPr>
              <a:defRPr sz="2118"/>
            </a:lvl2pPr>
            <a:lvl3pPr>
              <a:defRPr sz="1765"/>
            </a:lvl3pPr>
            <a:lvl4pPr>
              <a:defRPr sz="1588"/>
            </a:lvl4pPr>
            <a:lvl5pPr>
              <a:defRPr sz="1588"/>
            </a:lvl5pPr>
            <a:lvl6pPr>
              <a:defRPr sz="1588"/>
            </a:lvl6pPr>
            <a:lvl7pPr>
              <a:defRPr sz="1588"/>
            </a:lvl7pPr>
            <a:lvl8pPr>
              <a:defRPr sz="1588"/>
            </a:lvl8pPr>
            <a:lvl9pPr>
              <a:defRPr sz="15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243239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624" y="76208"/>
            <a:ext cx="8759480" cy="498475"/>
          </a:xfrm>
        </p:spPr>
        <p:txBody>
          <a:bodyPr/>
          <a:lstStyle>
            <a:lvl1pPr>
              <a:defRPr>
                <a:solidFill>
                  <a:srgbClr val="5F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9" y="752476"/>
            <a:ext cx="9026525" cy="1832787"/>
          </a:xfrm>
        </p:spPr>
        <p:txBody>
          <a:bodyPr/>
          <a:lstStyle>
            <a:lvl2pPr>
              <a:buClr>
                <a:srgbClr val="5F0000"/>
              </a:buClr>
              <a:defRPr b="0"/>
            </a:lvl2pPr>
            <a:lvl3pPr marL="642938" indent="-128588">
              <a:buClr>
                <a:srgbClr val="5F0000"/>
              </a:buClr>
              <a:buFont typeface="Courier New" panose="02070309020205020404" pitchFamily="49" charset="0"/>
              <a:buChar char="o"/>
              <a:defRPr sz="1600">
                <a:latin typeface="+mn-lt"/>
              </a:defRPr>
            </a:lvl3pPr>
            <a:lvl4pPr marL="900113" indent="-128588">
              <a:buClr>
                <a:srgbClr val="5F0000"/>
              </a:buClr>
              <a:buFont typeface="Arial" panose="020B0604020202020204" pitchFamily="34" charset="0"/>
              <a:buChar char="‒"/>
              <a:defRPr sz="1400">
                <a:latin typeface="+mn-lt"/>
              </a:defRPr>
            </a:lvl4pPr>
            <a:lvl5pPr marL="1157288" indent="-128588">
              <a:buClr>
                <a:srgbClr val="5F0000"/>
              </a:buClr>
              <a:buFont typeface="Wingdings" panose="05000000000000000000" pitchFamily="2" charset="2"/>
              <a:buChar char="§"/>
              <a:defRPr sz="1200"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89716" y="6534025"/>
            <a:ext cx="175266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19">
                <a:latin typeface="Arial" charset="0"/>
              </a:defRPr>
            </a:lvl1pPr>
          </a:lstStyle>
          <a:p>
            <a:pPr>
              <a:defRPr/>
            </a:pPr>
            <a:fld id="{DFCF22EF-A34B-4A67-A4CD-341992BC1DCF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09529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2060" y="85445"/>
            <a:ext cx="8975147" cy="49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9230" tIns="41010" rIns="82021" bIns="410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7419" y="752200"/>
            <a:ext cx="8807308" cy="461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4" tIns="45678" rIns="91354" bIns="4567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0" y="689258"/>
            <a:ext cx="91440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6158" tIns="23079" rIns="46158" bIns="23079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013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 flipH="1">
            <a:off x="8457049" y="16815"/>
            <a:ext cx="678295" cy="61492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4D4D4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defTabSz="514467" fontAlgn="base">
              <a:spcBef>
                <a:spcPct val="0"/>
              </a:spcBef>
              <a:spcAft>
                <a:spcPct val="0"/>
              </a:spcAft>
            </a:pPr>
            <a:r>
              <a:rPr lang="en-US" sz="788" b="1" dirty="0">
                <a:solidFill>
                  <a:srgbClr val="000000"/>
                </a:solidFill>
                <a:latin typeface="Arial" charset="0"/>
                <a:cs typeface="Arial" charset="0"/>
              </a:rPr>
              <a:t>3-</a:t>
            </a:r>
            <a:fld id="{116BFD47-07B4-4C85-A31D-CD6974341911}" type="slidenum">
              <a:rPr lang="en-US" sz="788" b="1" smtClean="0">
                <a:solidFill>
                  <a:srgbClr val="000000"/>
                </a:solidFill>
                <a:latin typeface="Arial" charset="0"/>
                <a:cs typeface="Arial" charset="0"/>
              </a:rPr>
              <a:pPr algn="ctr" defTabSz="51446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788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743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724" r:id="rId2"/>
    <p:sldLayoutId id="2147483725" r:id="rId3"/>
    <p:sldLayoutId id="2147483727" r:id="rId4"/>
    <p:sldLayoutId id="2147483728" r:id="rId5"/>
  </p:sldLayoutIdLst>
  <p:hf sldNum="0" hdr="0" ftr="0" dt="0"/>
  <p:txStyles>
    <p:titleStyle>
      <a:lvl1pPr algn="l" defTabSz="514467" rtl="0" eaLnBrk="1" fontAlgn="base" hangingPunct="1">
        <a:spcBef>
          <a:spcPct val="0"/>
        </a:spcBef>
        <a:spcAft>
          <a:spcPct val="0"/>
        </a:spcAft>
        <a:defRPr sz="3200">
          <a:solidFill>
            <a:srgbClr val="5F0000"/>
          </a:solidFill>
          <a:latin typeface="+mn-lt"/>
          <a:ea typeface="+mj-ea"/>
          <a:cs typeface="+mj-cs"/>
        </a:defRPr>
      </a:lvl1pPr>
      <a:lvl2pPr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2pPr>
      <a:lvl3pPr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3pPr>
      <a:lvl4pPr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4pPr>
      <a:lvl5pPr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5pPr>
      <a:lvl6pPr marL="230789"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6pPr>
      <a:lvl7pPr marL="461578"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7pPr>
      <a:lvl8pPr marL="692367"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8pPr>
      <a:lvl9pPr marL="923156" algn="l" defTabSz="514467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 Narrow" pitchFamily="34" charset="0"/>
          <a:cs typeface="Arial" charset="0"/>
        </a:defRPr>
      </a:lvl9pPr>
    </p:titleStyle>
    <p:bodyStyle>
      <a:lvl1pPr marL="193126" indent="-193126" algn="l" defTabSz="514467" rtl="0" eaLnBrk="1" fontAlgn="base" hangingPunct="1">
        <a:spcBef>
          <a:spcPct val="25000"/>
        </a:spcBef>
        <a:spcAft>
          <a:spcPct val="20000"/>
        </a:spcAft>
        <a:defRPr sz="2400" b="1" i="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417504" indent="-160271" algn="l" defTabSz="514467" rtl="0" eaLnBrk="1" fontAlgn="base" hangingPunct="1">
        <a:spcBef>
          <a:spcPct val="25000"/>
        </a:spcBef>
        <a:spcAft>
          <a:spcPct val="20000"/>
        </a:spcAft>
        <a:buClr>
          <a:srgbClr val="800000"/>
        </a:buClr>
        <a:buFont typeface="Wingdings" pitchFamily="2" charset="2"/>
        <a:buChar char="§"/>
        <a:defRPr sz="1350">
          <a:solidFill>
            <a:schemeClr val="tx1"/>
          </a:solidFill>
          <a:latin typeface="+mn-lt"/>
        </a:defRPr>
      </a:lvl2pPr>
      <a:lvl3pPr marL="642683" indent="-128216" algn="l" defTabSz="514467" rtl="0" eaLnBrk="1" fontAlgn="base" hangingPunct="1">
        <a:spcBef>
          <a:spcPct val="20000"/>
        </a:spcBef>
        <a:spcAft>
          <a:spcPct val="0"/>
        </a:spcAft>
        <a:buChar char="•"/>
        <a:defRPr sz="1350">
          <a:solidFill>
            <a:schemeClr val="tx1"/>
          </a:solidFill>
          <a:latin typeface="Arial" charset="0"/>
        </a:defRPr>
      </a:lvl3pPr>
      <a:lvl4pPr marL="899917" indent="-128216" algn="l" defTabSz="514467" rtl="0" eaLnBrk="1" fontAlgn="base" hangingPunct="1">
        <a:spcBef>
          <a:spcPct val="20000"/>
        </a:spcBef>
        <a:spcAft>
          <a:spcPct val="0"/>
        </a:spcAft>
        <a:buChar char="–"/>
        <a:defRPr sz="1125">
          <a:solidFill>
            <a:schemeClr val="tx1"/>
          </a:solidFill>
          <a:latin typeface="Arial" charset="0"/>
        </a:defRPr>
      </a:lvl4pPr>
      <a:lvl5pPr marL="1157150" indent="-128216" algn="l" defTabSz="514467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Arial" charset="0"/>
        </a:defRPr>
      </a:lvl5pPr>
      <a:lvl6pPr marL="1387939" indent="-128216" algn="l" defTabSz="514467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Arial" charset="0"/>
        </a:defRPr>
      </a:lvl6pPr>
      <a:lvl7pPr marL="1618727" indent="-128216" algn="l" defTabSz="514467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Arial" charset="0"/>
        </a:defRPr>
      </a:lvl7pPr>
      <a:lvl8pPr marL="1849517" indent="-128216" algn="l" defTabSz="514467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Arial" charset="0"/>
        </a:defRPr>
      </a:lvl8pPr>
      <a:lvl9pPr marL="2080305" indent="-128216" algn="l" defTabSz="514467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30789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1578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92367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23156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53944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84733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15522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46311" algn="l" defTabSz="46157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91575" y="58954"/>
            <a:ext cx="785784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4814" y="752476"/>
            <a:ext cx="8849189" cy="997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endParaRPr lang="en-US" altLang="en-US" dirty="0"/>
          </a:p>
        </p:txBody>
      </p:sp>
      <p:sp>
        <p:nvSpPr>
          <p:cNvPr id="1029" name="Line 11"/>
          <p:cNvSpPr>
            <a:spLocks noChangeShapeType="1"/>
          </p:cNvSpPr>
          <p:nvPr/>
        </p:nvSpPr>
        <p:spPr bwMode="auto">
          <a:xfrm>
            <a:off x="0" y="665163"/>
            <a:ext cx="9144000" cy="0"/>
          </a:xfrm>
          <a:prstGeom prst="line">
            <a:avLst/>
          </a:prstGeom>
          <a:noFill/>
          <a:ln w="38100" cmpd="dbl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013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89716" y="6534025"/>
            <a:ext cx="175266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19">
                <a:latin typeface="Arial" charset="0"/>
              </a:defRPr>
            </a:lvl1pPr>
          </a:lstStyle>
          <a:p>
            <a:fld id="{6BC7FC1A-4E3D-4380-920C-BF97C549461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EB23CEDC-0351-4DD4-9B4C-1D9941F0CD1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8457049" y="16815"/>
            <a:ext cx="678295" cy="61492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4D4D4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defTabSz="514467" fontAlgn="base">
              <a:spcBef>
                <a:spcPct val="0"/>
              </a:spcBef>
              <a:spcAft>
                <a:spcPct val="0"/>
              </a:spcAft>
            </a:pPr>
            <a:r>
              <a:rPr lang="en-US" sz="788" b="1" dirty="0">
                <a:solidFill>
                  <a:srgbClr val="000000"/>
                </a:solidFill>
                <a:latin typeface="Arial" charset="0"/>
                <a:cs typeface="Arial" charset="0"/>
              </a:rPr>
              <a:t>3-</a:t>
            </a:r>
            <a:fld id="{116BFD47-07B4-4C85-A31D-CD6974341911}" type="slidenum">
              <a:rPr lang="en-US" sz="788" b="1" smtClean="0">
                <a:solidFill>
                  <a:srgbClr val="000000"/>
                </a:solidFill>
                <a:latin typeface="Arial" charset="0"/>
                <a:cs typeface="Arial" charset="0"/>
              </a:rPr>
              <a:pPr algn="ctr" defTabSz="51446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788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086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ransition/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F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5pPr>
      <a:lvl6pPr marL="257175"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6pPr>
      <a:lvl7pPr marL="514350"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7pPr>
      <a:lvl8pPr marL="771525"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8pPr>
      <a:lvl9pPr marL="1028700" algn="l" rtl="0" eaLnBrk="1" fontAlgn="base" hangingPunct="1">
        <a:spcBef>
          <a:spcPct val="0"/>
        </a:spcBef>
        <a:spcAft>
          <a:spcPct val="0"/>
        </a:spcAft>
        <a:defRPr sz="1575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spcBef>
          <a:spcPct val="25000"/>
        </a:spcBef>
        <a:spcAft>
          <a:spcPct val="20000"/>
        </a:spcAft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417910" indent="-160735" algn="l" rtl="0" eaLnBrk="1" fontAlgn="base" hangingPunct="1">
        <a:spcBef>
          <a:spcPct val="25000"/>
        </a:spcBef>
        <a:spcAft>
          <a:spcPct val="20000"/>
        </a:spcAft>
        <a:buClr>
          <a:schemeClr val="tx1"/>
        </a:buClr>
        <a:buSzPct val="110000"/>
        <a:buChar char="•"/>
        <a:defRPr sz="2400" b="1">
          <a:solidFill>
            <a:schemeClr val="tx1"/>
          </a:solidFill>
          <a:latin typeface="+mn-lt"/>
        </a:defRPr>
      </a:lvl2pPr>
      <a:lvl3pPr marL="642938" indent="-128588" algn="l" rtl="0" eaLnBrk="1" fontAlgn="base" hangingPunct="1">
        <a:spcBef>
          <a:spcPct val="20000"/>
        </a:spcBef>
        <a:spcAft>
          <a:spcPct val="0"/>
        </a:spcAft>
        <a:buChar char="•"/>
        <a:defRPr sz="1350">
          <a:solidFill>
            <a:schemeClr val="tx1"/>
          </a:solidFill>
          <a:latin typeface="+mj-lt"/>
        </a:defRPr>
      </a:lvl3pPr>
      <a:lvl4pPr marL="900113" indent="-128588" algn="l" rtl="0" eaLnBrk="1" fontAlgn="base" hangingPunct="1">
        <a:spcBef>
          <a:spcPct val="20000"/>
        </a:spcBef>
        <a:spcAft>
          <a:spcPct val="0"/>
        </a:spcAft>
        <a:buChar char="–"/>
        <a:defRPr sz="1125">
          <a:solidFill>
            <a:schemeClr val="tx1"/>
          </a:solidFill>
          <a:latin typeface="+mj-lt"/>
        </a:defRPr>
      </a:lvl4pPr>
      <a:lvl5pPr marL="1157288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j-lt"/>
        </a:defRPr>
      </a:lvl5pPr>
      <a:lvl6pPr marL="1414463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j-lt"/>
        </a:defRPr>
      </a:lvl6pPr>
      <a:lvl7pPr marL="1671638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j-lt"/>
        </a:defRPr>
      </a:lvl7pPr>
      <a:lvl8pPr marL="1928813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j-lt"/>
        </a:defRPr>
      </a:lvl8pPr>
      <a:lvl9pPr marL="2185988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C86C3-7586-4D85-A41F-D55D075C9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Setting preferences in JMP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574FF2D-66B0-498E-9D3E-F8DDB5F43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2" y="2253826"/>
            <a:ext cx="9027102" cy="441343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b="0" dirty="0"/>
              <a:t>Open JMP.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i="1" dirty="0"/>
              <a:t>File &gt; Preferences: </a:t>
            </a:r>
            <a:r>
              <a:rPr lang="en-US" b="0" dirty="0"/>
              <a:t>Preferences window opens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In Preference Group column on left, select </a:t>
            </a:r>
            <a:r>
              <a:rPr lang="en-US" b="0" i="1" dirty="0"/>
              <a:t>Platforms 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In Platforms column, select the platform (see following pages)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Check Options shown for each platform on the following pages. Uncheck any not listed. Note: Some platforms have several columns of Options. You will have to scroll to the right to find some options.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Click </a:t>
            </a:r>
            <a:r>
              <a:rPr lang="en-US" b="0" i="1" dirty="0"/>
              <a:t>Apply, </a:t>
            </a:r>
            <a:r>
              <a:rPr lang="en-US" b="0" dirty="0"/>
              <a:t>then go on to the next platform.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7A6C58-1C08-42FF-9140-0313CF614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54" y="891811"/>
            <a:ext cx="6734199" cy="94537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1EE52DB-E6E2-47C4-8BCF-E8673A2F6597}"/>
              </a:ext>
            </a:extLst>
          </p:cNvPr>
          <p:cNvCxnSpPr/>
          <p:nvPr/>
        </p:nvCxnSpPr>
        <p:spPr bwMode="auto">
          <a:xfrm flipH="1" flipV="1">
            <a:off x="511728" y="1364500"/>
            <a:ext cx="360728" cy="8893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90000"/>
            </a:solidFill>
            <a:prstDash val="solid"/>
            <a:round/>
            <a:headEnd type="none" w="lg" len="lg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55231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C4671E9-BC02-4605-A718-702BA5F7A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Setting preferences in JMP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E16341-9E36-4435-83C9-AD3DF3CBF1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9"/>
          <a:stretch/>
        </p:blipFill>
        <p:spPr>
          <a:xfrm>
            <a:off x="1140634" y="730582"/>
            <a:ext cx="8003366" cy="60891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BBA995C-BCD6-420F-A008-97EF5BD39BBE}"/>
              </a:ext>
            </a:extLst>
          </p:cNvPr>
          <p:cNvSpPr txBox="1"/>
          <p:nvPr/>
        </p:nvSpPr>
        <p:spPr>
          <a:xfrm>
            <a:off x="62060" y="3909270"/>
            <a:ext cx="1182848" cy="1323439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Click Apply when done selecting options for a platform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1EA7897-C959-420D-9AF1-71D78C5ACA00}"/>
              </a:ext>
            </a:extLst>
          </p:cNvPr>
          <p:cNvCxnSpPr>
            <a:stCxn id="15" idx="2"/>
          </p:cNvCxnSpPr>
          <p:nvPr/>
        </p:nvCxnSpPr>
        <p:spPr bwMode="auto">
          <a:xfrm>
            <a:off x="653484" y="5232709"/>
            <a:ext cx="695937" cy="12100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90000"/>
            </a:solidFill>
            <a:prstDash val="solid"/>
            <a:round/>
            <a:headEnd type="none" w="lg" len="lg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4788171-038F-4AF0-AAA0-F294847E2610}"/>
              </a:ext>
            </a:extLst>
          </p:cNvPr>
          <p:cNvCxnSpPr>
            <a:stCxn id="18" idx="3"/>
          </p:cNvCxnSpPr>
          <p:nvPr/>
        </p:nvCxnSpPr>
        <p:spPr bwMode="auto">
          <a:xfrm>
            <a:off x="6598640" y="6274965"/>
            <a:ext cx="1001786" cy="3969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90000"/>
            </a:solidFill>
            <a:prstDash val="solid"/>
            <a:round/>
            <a:headEnd type="none" w="lg" len="lg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84EAC04-E7B0-485C-9582-240E8D9FE846}"/>
              </a:ext>
            </a:extLst>
          </p:cNvPr>
          <p:cNvSpPr txBox="1"/>
          <p:nvPr/>
        </p:nvSpPr>
        <p:spPr>
          <a:xfrm>
            <a:off x="3721216" y="5982577"/>
            <a:ext cx="2877424" cy="584775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Click OK when done setting preferences for all Platforms</a:t>
            </a:r>
          </a:p>
        </p:txBody>
      </p:sp>
    </p:spTree>
    <p:extLst>
      <p:ext uri="{BB962C8B-B14F-4D97-AF65-F5344CB8AC3E}">
        <p14:creationId xmlns:p14="http://schemas.microsoft.com/office/powerpoint/2010/main" val="1234103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8723" y="43424"/>
            <a:ext cx="8388991" cy="574301"/>
          </a:xfrm>
          <a:noFill/>
        </p:spPr>
        <p:txBody>
          <a:bodyPr anchor="ctr"/>
          <a:lstStyle/>
          <a:p>
            <a:pPr eaLnBrk="1" hangingPunct="1"/>
            <a:r>
              <a:rPr lang="en-US" altLang="en-US" sz="3000" b="1" dirty="0"/>
              <a:t>Recommended default preferences for JMP</a:t>
            </a:r>
          </a:p>
        </p:txBody>
      </p:sp>
      <p:graphicFrame>
        <p:nvGraphicFramePr>
          <p:cNvPr id="5211" name="Group 9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52561425"/>
              </p:ext>
            </p:extLst>
          </p:nvPr>
        </p:nvGraphicFramePr>
        <p:xfrm>
          <a:off x="3471022" y="711519"/>
          <a:ext cx="5672978" cy="4879785"/>
        </p:xfrm>
        <a:graphic>
          <a:graphicData uri="http://schemas.openxmlformats.org/drawingml/2006/table">
            <a:tbl>
              <a:tblPr/>
              <a:tblGrid>
                <a:gridCol w="200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5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8166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Platforms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Options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8443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Bivariate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228600" indent="-228600"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Show Points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Fit Line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2689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Distribution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228600" indent="-228600"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Summary Statistics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Horizontal Layout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Histogram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Outlier Box Plot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Show Outlier Box Plot Shortest Half 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Show Box Plot Confidence Diamond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Frequencies</a:t>
                      </a:r>
                    </a:p>
                    <a:p>
                      <a:pPr marL="228600" marR="0" lvl="0" indent="-22860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Automatic </a:t>
                      </a:r>
                      <a:r>
                        <a:rPr kumimoji="0" lang="en-US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Recalc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092" name="Rectangle 242"/>
          <p:cNvSpPr>
            <a:spLocks noChangeArrowheads="1"/>
          </p:cNvSpPr>
          <p:nvPr/>
        </p:nvSpPr>
        <p:spPr bwMode="auto">
          <a:xfrm>
            <a:off x="191901" y="982953"/>
            <a:ext cx="3070412" cy="20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File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 </a:t>
            </a: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Preferences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Platforms</a:t>
            </a:r>
          </a:p>
        </p:txBody>
      </p:sp>
      <p:sp>
        <p:nvSpPr>
          <p:cNvPr id="3093" name="Rectangle 269"/>
          <p:cNvSpPr>
            <a:spLocks noChangeArrowheads="1"/>
          </p:cNvSpPr>
          <p:nvPr/>
        </p:nvSpPr>
        <p:spPr bwMode="auto">
          <a:xfrm>
            <a:off x="217115" y="5926201"/>
            <a:ext cx="3032591" cy="59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>
                <a:solidFill>
                  <a:srgbClr val="000000"/>
                </a:solidFill>
                <a:latin typeface="Comic Sans MS" pitchFamily="66" charset="0"/>
              </a:rPr>
              <a:t>Uncheck any options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>
                <a:solidFill>
                  <a:srgbClr val="000000"/>
                </a:solidFill>
                <a:latin typeface="Comic Sans MS" pitchFamily="66" charset="0"/>
              </a:rPr>
              <a:t>not shown here</a:t>
            </a:r>
          </a:p>
        </p:txBody>
      </p:sp>
    </p:spTree>
    <p:extLst>
      <p:ext uri="{BB962C8B-B14F-4D97-AF65-F5344CB8AC3E}">
        <p14:creationId xmlns:p14="http://schemas.microsoft.com/office/powerpoint/2010/main" val="350236201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80696" y="43424"/>
            <a:ext cx="8754596" cy="574301"/>
          </a:xfrm>
          <a:noFill/>
        </p:spPr>
        <p:txBody>
          <a:bodyPr anchor="ctr"/>
          <a:lstStyle/>
          <a:p>
            <a:pPr eaLnBrk="1" hangingPunct="1"/>
            <a:r>
              <a:rPr lang="en-US" altLang="en-US" dirty="0"/>
              <a:t>JMP defaults (cont’d)</a:t>
            </a:r>
            <a:endParaRPr lang="en-US" altLang="en-US" b="1" dirty="0"/>
          </a:p>
        </p:txBody>
      </p:sp>
      <p:graphicFrame>
        <p:nvGraphicFramePr>
          <p:cNvPr id="5211" name="Group 9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1786990"/>
              </p:ext>
            </p:extLst>
          </p:nvPr>
        </p:nvGraphicFramePr>
        <p:xfrm>
          <a:off x="3471022" y="728297"/>
          <a:ext cx="5672978" cy="4496307"/>
        </p:xfrm>
        <a:graphic>
          <a:graphicData uri="http://schemas.openxmlformats.org/drawingml/2006/table">
            <a:tbl>
              <a:tblPr/>
              <a:tblGrid>
                <a:gridCol w="200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5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304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Platforms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Options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0899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Distribution Summary Statistics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930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Mean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Std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Dev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N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Minimum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Maximum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Median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63285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DOE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225425" indent="-225425"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225425" marR="0" lvl="0" indent="-225425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Suppress Cotter Designs</a:t>
                      </a:r>
                    </a:p>
                    <a:p>
                      <a:pPr marL="225425" marR="0" lvl="0" indent="-225425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Optimality Criterion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 Recommended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2077557"/>
                  </a:ext>
                </a:extLst>
              </a:tr>
            </a:tbl>
          </a:graphicData>
        </a:graphic>
      </p:graphicFrame>
      <p:sp>
        <p:nvSpPr>
          <p:cNvPr id="3092" name="Rectangle 242"/>
          <p:cNvSpPr>
            <a:spLocks noChangeArrowheads="1"/>
          </p:cNvSpPr>
          <p:nvPr/>
        </p:nvSpPr>
        <p:spPr bwMode="auto">
          <a:xfrm>
            <a:off x="191901" y="982953"/>
            <a:ext cx="3070412" cy="20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File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 </a:t>
            </a: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Preferences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Platforms</a:t>
            </a:r>
          </a:p>
        </p:txBody>
      </p:sp>
      <p:sp>
        <p:nvSpPr>
          <p:cNvPr id="3093" name="Rectangle 269"/>
          <p:cNvSpPr>
            <a:spLocks noChangeArrowheads="1"/>
          </p:cNvSpPr>
          <p:nvPr/>
        </p:nvSpPr>
        <p:spPr bwMode="auto">
          <a:xfrm>
            <a:off x="217115" y="5926201"/>
            <a:ext cx="3032591" cy="59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>
                <a:solidFill>
                  <a:srgbClr val="000000"/>
                </a:solidFill>
                <a:latin typeface="Comic Sans MS" pitchFamily="66" charset="0"/>
              </a:rPr>
              <a:t>Uncheck any options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>
                <a:solidFill>
                  <a:srgbClr val="000000"/>
                </a:solidFill>
                <a:latin typeface="Comic Sans MS" pitchFamily="66" charset="0"/>
              </a:rPr>
              <a:t>not shown here</a:t>
            </a:r>
          </a:p>
        </p:txBody>
      </p:sp>
    </p:spTree>
    <p:extLst>
      <p:ext uri="{BB962C8B-B14F-4D97-AF65-F5344CB8AC3E}">
        <p14:creationId xmlns:p14="http://schemas.microsoft.com/office/powerpoint/2010/main" val="230824748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0696" y="43424"/>
            <a:ext cx="8754596" cy="574301"/>
          </a:xfrm>
          <a:noFill/>
        </p:spPr>
        <p:txBody>
          <a:bodyPr anchor="ctr"/>
          <a:lstStyle/>
          <a:p>
            <a:pPr eaLnBrk="1" hangingPunct="1"/>
            <a:r>
              <a:rPr lang="en-US" altLang="en-US" dirty="0"/>
              <a:t>JMP defaults (cont’d)</a:t>
            </a:r>
          </a:p>
        </p:txBody>
      </p:sp>
      <p:graphicFrame>
        <p:nvGraphicFramePr>
          <p:cNvPr id="6226" name="Group 8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20506355"/>
              </p:ext>
            </p:extLst>
          </p:nvPr>
        </p:nvGraphicFramePr>
        <p:xfrm>
          <a:off x="3499036" y="742121"/>
          <a:ext cx="5644964" cy="4928408"/>
        </p:xfrm>
        <a:graphic>
          <a:graphicData uri="http://schemas.openxmlformats.org/drawingml/2006/table">
            <a:tbl>
              <a:tblPr/>
              <a:tblGrid>
                <a:gridCol w="225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60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426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Platforms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Options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1666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Fit Least Squares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(for “Set” preferences, check both boxes)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Set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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Profiler 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Set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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Summary of Fit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Set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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Analysis of Variance 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Effect Tests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Show VIF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Plot Regression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Set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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Plot Residual by Predicted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Set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 Plot Studentized Residuals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Set 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Plot Residual by Normal Quantile</a:t>
                      </a:r>
                    </a:p>
                    <a:p>
                      <a:pPr marL="287338" marR="0" lvl="0" indent="-287338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Effect Summary</a:t>
                      </a:r>
                    </a:p>
                  </a:txBody>
                  <a:tcPr marL="89896" marR="89896" marT="44951" marB="4495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117" name="Rectangle 52"/>
          <p:cNvSpPr>
            <a:spLocks noChangeArrowheads="1"/>
          </p:cNvSpPr>
          <p:nvPr/>
        </p:nvSpPr>
        <p:spPr bwMode="auto">
          <a:xfrm>
            <a:off x="191902" y="982953"/>
            <a:ext cx="3071812" cy="20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File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Preferences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Platforms</a:t>
            </a:r>
          </a:p>
        </p:txBody>
      </p:sp>
      <p:sp>
        <p:nvSpPr>
          <p:cNvPr id="4118" name="Rectangle 95"/>
          <p:cNvSpPr>
            <a:spLocks noChangeArrowheads="1"/>
          </p:cNvSpPr>
          <p:nvPr/>
        </p:nvSpPr>
        <p:spPr bwMode="auto">
          <a:xfrm>
            <a:off x="217115" y="6160434"/>
            <a:ext cx="3032591" cy="59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Uncheck any options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not shown here</a:t>
            </a:r>
          </a:p>
        </p:txBody>
      </p:sp>
    </p:spTree>
    <p:extLst>
      <p:ext uri="{BB962C8B-B14F-4D97-AF65-F5344CB8AC3E}">
        <p14:creationId xmlns:p14="http://schemas.microsoft.com/office/powerpoint/2010/main" val="116693573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4"/>
          <p:cNvSpPr>
            <a:spLocks noGrp="1" noChangeArrowheads="1"/>
          </p:cNvSpPr>
          <p:nvPr>
            <p:ph type="title"/>
          </p:nvPr>
        </p:nvSpPr>
        <p:spPr>
          <a:xfrm>
            <a:off x="180696" y="123265"/>
            <a:ext cx="8754596" cy="452438"/>
          </a:xfrm>
          <a:noFill/>
        </p:spPr>
        <p:txBody>
          <a:bodyPr/>
          <a:lstStyle/>
          <a:p>
            <a:pPr marL="521101" indent="-521101"/>
            <a:r>
              <a:rPr lang="en-US" altLang="en-US"/>
              <a:t>JMP defaults (cont’d)</a:t>
            </a:r>
          </a:p>
        </p:txBody>
      </p:sp>
      <p:graphicFrame>
        <p:nvGraphicFramePr>
          <p:cNvPr id="7254" name="Group 8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86081104"/>
              </p:ext>
            </p:extLst>
          </p:nvPr>
        </p:nvGraphicFramePr>
        <p:xfrm>
          <a:off x="3392581" y="721302"/>
          <a:ext cx="5751419" cy="4464841"/>
        </p:xfrm>
        <a:graphic>
          <a:graphicData uri="http://schemas.openxmlformats.org/drawingml/2006/table">
            <a:tbl>
              <a:tblPr/>
              <a:tblGrid>
                <a:gridCol w="21521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9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746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Platforms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Options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4839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Fit Nominal Logistic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(for “Set” preferences, check both boxes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Logistic Plot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Profiler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 Effect Summary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6578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Model Dialog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Center Polynomials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Emphasis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 Minimal Report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Scaling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Centering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Standardize X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 pitchFamily="18" charset="2"/>
                        </a:rPr>
                        <a:t>NoBounds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140" name="Rectangle 174"/>
          <p:cNvSpPr>
            <a:spLocks noChangeArrowheads="1"/>
          </p:cNvSpPr>
          <p:nvPr/>
        </p:nvSpPr>
        <p:spPr bwMode="auto">
          <a:xfrm>
            <a:off x="191902" y="982953"/>
            <a:ext cx="3071812" cy="20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File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Preferences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Platforms</a:t>
            </a:r>
          </a:p>
        </p:txBody>
      </p:sp>
      <p:sp>
        <p:nvSpPr>
          <p:cNvPr id="5141" name="Rectangle 237"/>
          <p:cNvSpPr>
            <a:spLocks noChangeArrowheads="1"/>
          </p:cNvSpPr>
          <p:nvPr/>
        </p:nvSpPr>
        <p:spPr bwMode="auto">
          <a:xfrm>
            <a:off x="217115" y="5822098"/>
            <a:ext cx="3032591" cy="59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Uncheck any options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not shown here</a:t>
            </a:r>
          </a:p>
        </p:txBody>
      </p:sp>
    </p:spTree>
    <p:extLst>
      <p:ext uri="{BB962C8B-B14F-4D97-AF65-F5344CB8AC3E}">
        <p14:creationId xmlns:p14="http://schemas.microsoft.com/office/powerpoint/2010/main" val="424760983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4"/>
          <p:cNvSpPr>
            <a:spLocks noGrp="1" noChangeArrowheads="1"/>
          </p:cNvSpPr>
          <p:nvPr>
            <p:ph type="title"/>
          </p:nvPr>
        </p:nvSpPr>
        <p:spPr>
          <a:xfrm>
            <a:off x="180696" y="123265"/>
            <a:ext cx="8754596" cy="452438"/>
          </a:xfrm>
          <a:noFill/>
        </p:spPr>
        <p:txBody>
          <a:bodyPr/>
          <a:lstStyle/>
          <a:p>
            <a:pPr marL="521101" indent="-521101"/>
            <a:r>
              <a:rPr lang="en-US" altLang="en-US"/>
              <a:t>JMP defaults (cont’d)</a:t>
            </a:r>
          </a:p>
        </p:txBody>
      </p:sp>
      <p:graphicFrame>
        <p:nvGraphicFramePr>
          <p:cNvPr id="7254" name="Group 8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81213766"/>
              </p:ext>
            </p:extLst>
          </p:nvPr>
        </p:nvGraphicFramePr>
        <p:xfrm>
          <a:off x="3487831" y="734042"/>
          <a:ext cx="5656169" cy="4745517"/>
        </p:xfrm>
        <a:graphic>
          <a:graphicData uri="http://schemas.openxmlformats.org/drawingml/2006/table">
            <a:tbl>
              <a:tblPr/>
              <a:tblGrid>
                <a:gridCol w="2116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9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421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Platforms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Options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8896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Oneway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Means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Line of Fit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All Graphs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Points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Mean Diamonds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Connect Means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X Axis Proportional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Points Jittered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Legend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Automatic </a:t>
                      </a:r>
                      <a:r>
                        <a:rPr kumimoji="0" lang="en-US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Recalc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140" name="Rectangle 174"/>
          <p:cNvSpPr>
            <a:spLocks noChangeArrowheads="1"/>
          </p:cNvSpPr>
          <p:nvPr/>
        </p:nvSpPr>
        <p:spPr bwMode="auto">
          <a:xfrm>
            <a:off x="191902" y="748720"/>
            <a:ext cx="3071812" cy="20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File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Preferences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Platforms</a:t>
            </a:r>
          </a:p>
        </p:txBody>
      </p:sp>
      <p:sp>
        <p:nvSpPr>
          <p:cNvPr id="5141" name="Rectangle 237"/>
          <p:cNvSpPr>
            <a:spLocks noChangeArrowheads="1"/>
          </p:cNvSpPr>
          <p:nvPr/>
        </p:nvSpPr>
        <p:spPr bwMode="auto">
          <a:xfrm>
            <a:off x="217115" y="3232523"/>
            <a:ext cx="3032591" cy="59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Uncheck any options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not shown here</a:t>
            </a:r>
          </a:p>
        </p:txBody>
      </p:sp>
    </p:spTree>
    <p:extLst>
      <p:ext uri="{BB962C8B-B14F-4D97-AF65-F5344CB8AC3E}">
        <p14:creationId xmlns:p14="http://schemas.microsoft.com/office/powerpoint/2010/main" val="385629373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4"/>
          <p:cNvSpPr>
            <a:spLocks noGrp="1" noChangeArrowheads="1"/>
          </p:cNvSpPr>
          <p:nvPr>
            <p:ph type="title"/>
          </p:nvPr>
        </p:nvSpPr>
        <p:spPr>
          <a:xfrm>
            <a:off x="180696" y="123265"/>
            <a:ext cx="8754596" cy="452438"/>
          </a:xfrm>
          <a:noFill/>
        </p:spPr>
        <p:txBody>
          <a:bodyPr/>
          <a:lstStyle/>
          <a:p>
            <a:pPr marL="521101" indent="-521101"/>
            <a:r>
              <a:rPr lang="en-US" altLang="en-US"/>
              <a:t>JMP defaults (cont’d)</a:t>
            </a:r>
          </a:p>
        </p:txBody>
      </p:sp>
      <p:graphicFrame>
        <p:nvGraphicFramePr>
          <p:cNvPr id="7254" name="Group 8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73569141"/>
              </p:ext>
            </p:extLst>
          </p:nvPr>
        </p:nvGraphicFramePr>
        <p:xfrm>
          <a:off x="3487831" y="748720"/>
          <a:ext cx="5656169" cy="2977677"/>
        </p:xfrm>
        <a:graphic>
          <a:graphicData uri="http://schemas.openxmlformats.org/drawingml/2006/table">
            <a:tbl>
              <a:tblPr/>
              <a:tblGrid>
                <a:gridCol w="2116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9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421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Platforms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Options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4630"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Overlay Plot</a:t>
                      </a: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 eaLnBrk="0" hangingPunct="0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defTabSz="1019175" eaLnBrk="0" hangingPunct="0"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defTabSz="1019175" eaLnBrk="0" hangingPunct="0"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defTabSz="1019175" eaLnBrk="0" hangingPunct="0"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1019175" eaLnBrk="0" fontAlgn="base" hangingPunct="0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Overlay Y’s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Separate Axes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Show Points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Connect Points</a:t>
                      </a: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Line Width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sym typeface="Symbol"/>
                        </a:rPr>
                        <a:t> Thin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1019175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Automatic </a:t>
                      </a:r>
                      <a:r>
                        <a:rPr kumimoji="0" lang="en-US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Recalc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89896" marR="89896" marT="44948" marB="4494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188485"/>
                  </a:ext>
                </a:extLst>
              </a:tr>
            </a:tbl>
          </a:graphicData>
        </a:graphic>
      </p:graphicFrame>
      <p:sp>
        <p:nvSpPr>
          <p:cNvPr id="5140" name="Rectangle 174"/>
          <p:cNvSpPr>
            <a:spLocks noChangeArrowheads="1"/>
          </p:cNvSpPr>
          <p:nvPr/>
        </p:nvSpPr>
        <p:spPr bwMode="auto">
          <a:xfrm>
            <a:off x="191902" y="748720"/>
            <a:ext cx="3071812" cy="20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File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Preferences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dirty="0">
                <a:solidFill>
                  <a:srgbClr val="000000"/>
                </a:solidFill>
                <a:sym typeface="Symbol" pitchFamily="18" charset="2"/>
              </a:rPr>
              <a:t>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647" i="1" dirty="0">
                <a:solidFill>
                  <a:srgbClr val="000000"/>
                </a:solidFill>
              </a:rPr>
              <a:t>Platforms</a:t>
            </a:r>
          </a:p>
        </p:txBody>
      </p:sp>
      <p:sp>
        <p:nvSpPr>
          <p:cNvPr id="5141" name="Rectangle 237"/>
          <p:cNvSpPr>
            <a:spLocks noChangeArrowheads="1"/>
          </p:cNvSpPr>
          <p:nvPr/>
        </p:nvSpPr>
        <p:spPr bwMode="auto">
          <a:xfrm>
            <a:off x="217115" y="3232523"/>
            <a:ext cx="3032591" cy="59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46421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00000"/>
              </a:spcAft>
              <a:buChar char="•"/>
              <a:defRPr sz="2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Uncheck any options</a:t>
            </a:r>
          </a:p>
          <a:p>
            <a:pPr algn="ctr" defTabSz="80686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765" dirty="0">
                <a:solidFill>
                  <a:srgbClr val="000000"/>
                </a:solidFill>
                <a:latin typeface="Comic Sans MS" pitchFamily="66" charset="0"/>
              </a:rPr>
              <a:t>not shown here</a:t>
            </a:r>
          </a:p>
        </p:txBody>
      </p:sp>
    </p:spTree>
    <p:extLst>
      <p:ext uri="{BB962C8B-B14F-4D97-AF65-F5344CB8AC3E}">
        <p14:creationId xmlns:p14="http://schemas.microsoft.com/office/powerpoint/2010/main" val="387777325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TI Group Logo in Footer 2018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Bahnschrift SemiBold"/>
        <a:ea typeface=""/>
        <a:cs typeface="Arial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TI Group Logo in Footer 2018" id="{B44776A6-DDB5-4FB5-943C-CB2DF7CF35F5}" vid="{7473A16A-5C15-4AA1-AC42-A7C93F837DD7}"/>
    </a:ext>
  </a:extLst>
</a:theme>
</file>

<file path=ppt/theme/theme2.xml><?xml version="1.0" encoding="utf-8"?>
<a:theme xmlns:a="http://schemas.openxmlformats.org/drawingml/2006/main" name="ETI Group Logo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TI Group Logo" id="{F72AF8AD-666F-4726-92EA-8148D2336528}" vid="{933B8ED0-E3B9-4776-98B3-D2623343E11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ETI Group Logo in Footer 2018</Template>
  <TotalTime>16550</TotalTime>
  <Words>416</Words>
  <Application>Microsoft Office PowerPoint</Application>
  <PresentationFormat>On-screen Show (4:3)</PresentationFormat>
  <Paragraphs>134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Arial Narrow</vt:lpstr>
      <vt:lpstr>Bahnschrift SemiBold</vt:lpstr>
      <vt:lpstr>Calibri</vt:lpstr>
      <vt:lpstr>Comic Sans MS</vt:lpstr>
      <vt:lpstr>Courier New</vt:lpstr>
      <vt:lpstr>Times New Roman</vt:lpstr>
      <vt:lpstr>Wingdings</vt:lpstr>
      <vt:lpstr>ETI Group Logo in Footer 2018</vt:lpstr>
      <vt:lpstr>ETI Group Logo</vt:lpstr>
      <vt:lpstr> Setting preferences in JMP</vt:lpstr>
      <vt:lpstr>Example: Setting preferences in JMP</vt:lpstr>
      <vt:lpstr>Recommended default preferences for JMP</vt:lpstr>
      <vt:lpstr>JMP defaults (cont’d)</vt:lpstr>
      <vt:lpstr>JMP defaults (cont’d)</vt:lpstr>
      <vt:lpstr>JMP defaults (cont’d)</vt:lpstr>
      <vt:lpstr>JMP defaults (cont’d)</vt:lpstr>
      <vt:lpstr>JMP defaults (cont’d)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 Ambrose</dc:creator>
  <cp:lastModifiedBy>JACK BENHAM</cp:lastModifiedBy>
  <cp:revision>201</cp:revision>
  <cp:lastPrinted>2020-08-27T18:27:52Z</cp:lastPrinted>
  <dcterms:created xsi:type="dcterms:W3CDTF">2018-06-18T23:20:57Z</dcterms:created>
  <dcterms:modified xsi:type="dcterms:W3CDTF">2020-12-15T18:39:22Z</dcterms:modified>
</cp:coreProperties>
</file>