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5" r:id="rId2"/>
  </p:sldIdLst>
  <p:sldSz cx="10058400" cy="77724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2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99CCFF"/>
    <a:srgbClr val="CCCCFF"/>
    <a:srgbClr val="0000FF"/>
    <a:srgbClr val="CCECFF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34580" autoAdjust="0"/>
    <p:restoredTop sz="86410" autoAdjust="0"/>
  </p:normalViewPr>
  <p:slideViewPr>
    <p:cSldViewPr>
      <p:cViewPr varScale="1">
        <p:scale>
          <a:sx n="98" d="100"/>
          <a:sy n="98" d="100"/>
        </p:scale>
        <p:origin x="1152" y="7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43" y="227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fld id="{02733733-38E2-450B-B4ED-61661DF8224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8726488"/>
            <a:ext cx="7315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ctr"/>
          <a:lstStyle>
            <a:lvl1pPr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82600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9667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4493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933575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3907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79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51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623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00"/>
              <a:t>Copyright © 2010 by Russell A. Boyles, PhD. All rights reserved.</a:t>
            </a:r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2488560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527050"/>
            <a:ext cx="5903913" cy="4560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1350" y="5200650"/>
            <a:ext cx="614203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833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68325" y="9040813"/>
            <a:ext cx="53657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57600" y="9040813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DMAIC-</a:t>
            </a:r>
            <a:fld id="{B5E4D30E-508E-46E5-BC4C-976E7B873E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544647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71500" indent="-114300" algn="l" rtl="0" fontAlgn="base">
      <a:spcBef>
        <a:spcPct val="0"/>
      </a:spcBef>
      <a:spcAft>
        <a:spcPct val="0"/>
      </a:spcAft>
      <a:buChar char="•"/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Copyright © 2006 by ETI Group.</a:t>
            </a:r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4700" y="533400"/>
            <a:ext cx="5903913" cy="4560888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3031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028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738" y="76200"/>
            <a:ext cx="2497137" cy="686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" y="76200"/>
            <a:ext cx="7342188" cy="6867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40199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76200"/>
            <a:ext cx="9991725" cy="5651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34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8047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0146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42252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6548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3737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8665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7988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523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76200"/>
            <a:ext cx="99917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29" rIns="101858" bIns="509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82588" indent="-382588" algn="ctr" defTabSz="1019175" rtl="0" fontAlgn="base">
        <a:spcBef>
          <a:spcPct val="25000"/>
        </a:spcBef>
        <a:spcAft>
          <a:spcPct val="20000"/>
        </a:spcAft>
        <a:defRPr sz="3100" i="1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fontAlgn="base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175" indent="-254000" algn="l" defTabSz="1019175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Arial" charset="0"/>
        </a:defRPr>
      </a:lvl3pPr>
      <a:lvl4pPr marL="1782763" indent="-254000" algn="l" defTabSz="1019175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</a:defRPr>
      </a:lvl4pPr>
      <a:lvl5pPr marL="22923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4660" name="Group 244"/>
          <p:cNvGraphicFramePr>
            <a:graphicFrameLocks noGrp="1"/>
          </p:cNvGraphicFramePr>
          <p:nvPr/>
        </p:nvGraphicFramePr>
        <p:xfrm>
          <a:off x="0" y="0"/>
          <a:ext cx="10058400" cy="7772400"/>
        </p:xfrm>
        <a:graphic>
          <a:graphicData uri="http://schemas.openxmlformats.org/drawingml/2006/table">
            <a:tbl>
              <a:tblPr/>
              <a:tblGrid>
                <a:gridCol w="1163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4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Reduce RFQ Turnaround Time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Suppliers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Process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Outputs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Ys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Customers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84636" name="Rectangle 220"/>
          <p:cNvSpPr>
            <a:spLocks noChangeArrowheads="1"/>
          </p:cNvSpPr>
          <p:nvPr/>
        </p:nvSpPr>
        <p:spPr bwMode="auto">
          <a:xfrm>
            <a:off x="1703388" y="3665538"/>
            <a:ext cx="790575" cy="6191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Receive 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RFQ</a:t>
            </a:r>
          </a:p>
        </p:txBody>
      </p:sp>
      <p:sp>
        <p:nvSpPr>
          <p:cNvPr id="1084637" name="Rectangle 221"/>
          <p:cNvSpPr>
            <a:spLocks noChangeArrowheads="1"/>
          </p:cNvSpPr>
          <p:nvPr/>
        </p:nvSpPr>
        <p:spPr bwMode="auto">
          <a:xfrm>
            <a:off x="3624263" y="3787775"/>
            <a:ext cx="1243012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Develop quote</a:t>
            </a:r>
          </a:p>
        </p:txBody>
      </p:sp>
      <p:sp>
        <p:nvSpPr>
          <p:cNvPr id="1084638" name="Rectangle 222"/>
          <p:cNvSpPr>
            <a:spLocks noChangeArrowheads="1"/>
          </p:cNvSpPr>
          <p:nvPr/>
        </p:nvSpPr>
        <p:spPr bwMode="auto">
          <a:xfrm>
            <a:off x="6216650" y="3787775"/>
            <a:ext cx="1173163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Review quote</a:t>
            </a:r>
          </a:p>
        </p:txBody>
      </p:sp>
      <p:cxnSp>
        <p:nvCxnSpPr>
          <p:cNvPr id="1084639" name="AutoShape 223"/>
          <p:cNvCxnSpPr>
            <a:cxnSpLocks noChangeShapeType="1"/>
            <a:stCxn id="1084636" idx="3"/>
            <a:endCxn id="1084637" idx="1"/>
          </p:cNvCxnSpPr>
          <p:nvPr/>
        </p:nvCxnSpPr>
        <p:spPr bwMode="auto">
          <a:xfrm flipV="1">
            <a:off x="2493963" y="3968750"/>
            <a:ext cx="113030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40" name="AutoShape 224"/>
          <p:cNvCxnSpPr>
            <a:cxnSpLocks noChangeShapeType="1"/>
            <a:stCxn id="1084637" idx="3"/>
            <a:endCxn id="1084638" idx="1"/>
          </p:cNvCxnSpPr>
          <p:nvPr/>
        </p:nvCxnSpPr>
        <p:spPr bwMode="auto">
          <a:xfrm>
            <a:off x="4867275" y="3968750"/>
            <a:ext cx="13493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41" name="AutoShape 225"/>
          <p:cNvCxnSpPr>
            <a:cxnSpLocks noChangeShapeType="1"/>
            <a:stCxn id="1084638" idx="3"/>
            <a:endCxn id="1084642" idx="1"/>
          </p:cNvCxnSpPr>
          <p:nvPr/>
        </p:nvCxnSpPr>
        <p:spPr bwMode="auto">
          <a:xfrm flipV="1">
            <a:off x="7389813" y="3963988"/>
            <a:ext cx="1079500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42" name="Rectangle 226"/>
          <p:cNvSpPr>
            <a:spLocks noChangeArrowheads="1"/>
          </p:cNvSpPr>
          <p:nvPr/>
        </p:nvSpPr>
        <p:spPr bwMode="auto">
          <a:xfrm>
            <a:off x="8469313" y="3524250"/>
            <a:ext cx="1135062" cy="87788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  <a:cs typeface="Times New Roman" pitchFamily="18" charset="0"/>
              </a:rPr>
              <a:t>Send quote</a:t>
            </a:r>
          </a:p>
          <a:p>
            <a:pPr algn="ctr"/>
            <a:r>
              <a:rPr lang="en-US" altLang="en-US" sz="1700">
                <a:latin typeface="Arial Narrow" pitchFamily="34" charset="0"/>
                <a:cs typeface="Times New Roman" pitchFamily="18" charset="0"/>
              </a:rPr>
              <a:t>or r</a:t>
            </a:r>
            <a:r>
              <a:rPr lang="en-US" altLang="en-US" sz="1700">
                <a:latin typeface="Arial Narrow" pitchFamily="34" charset="0"/>
              </a:rPr>
              <a:t>equest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RFQ revision</a:t>
            </a:r>
          </a:p>
        </p:txBody>
      </p:sp>
      <p:sp>
        <p:nvSpPr>
          <p:cNvPr id="1084643" name="Text Box 227"/>
          <p:cNvSpPr txBox="1">
            <a:spLocks noChangeArrowheads="1"/>
          </p:cNvSpPr>
          <p:nvPr/>
        </p:nvSpPr>
        <p:spPr bwMode="auto">
          <a:xfrm>
            <a:off x="4419600" y="4176713"/>
            <a:ext cx="2244725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Times New Roman" pitchFamily="18" charset="0"/>
                <a:cs typeface="Times New Roman" pitchFamily="18" charset="0"/>
              </a:rPr>
              <a:t>X variables (WWWWH)</a:t>
            </a:r>
          </a:p>
        </p:txBody>
      </p:sp>
      <p:sp>
        <p:nvSpPr>
          <p:cNvPr id="1084644" name="Rectangle 228"/>
          <p:cNvSpPr>
            <a:spLocks noChangeArrowheads="1"/>
          </p:cNvSpPr>
          <p:nvPr/>
        </p:nvSpPr>
        <p:spPr bwMode="auto">
          <a:xfrm>
            <a:off x="6264275" y="5286375"/>
            <a:ext cx="1350963" cy="4524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Approved quote</a:t>
            </a:r>
          </a:p>
        </p:txBody>
      </p:sp>
      <p:sp>
        <p:nvSpPr>
          <p:cNvPr id="1084645" name="Rectangle 229"/>
          <p:cNvSpPr>
            <a:spLocks noChangeArrowheads="1"/>
          </p:cNvSpPr>
          <p:nvPr/>
        </p:nvSpPr>
        <p:spPr bwMode="auto">
          <a:xfrm>
            <a:off x="3176588" y="5181600"/>
            <a:ext cx="1193800" cy="711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Request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to revise RFQ</a:t>
            </a:r>
          </a:p>
        </p:txBody>
      </p:sp>
      <p:sp>
        <p:nvSpPr>
          <p:cNvPr id="1084646" name="Text Box 230"/>
          <p:cNvSpPr txBox="1">
            <a:spLocks noChangeArrowheads="1"/>
          </p:cNvSpPr>
          <p:nvPr/>
        </p:nvSpPr>
        <p:spPr bwMode="auto">
          <a:xfrm>
            <a:off x="1971675" y="5413375"/>
            <a:ext cx="11334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700">
                <a:latin typeface="Times New Roman" pitchFamily="18" charset="0"/>
                <a:cs typeface="Times New Roman" pitchFamily="18" charset="0"/>
              </a:rPr>
              <a:t> Y variables</a:t>
            </a:r>
          </a:p>
        </p:txBody>
      </p:sp>
      <p:sp>
        <p:nvSpPr>
          <p:cNvPr id="1084647" name="Text Box 231"/>
          <p:cNvSpPr txBox="1">
            <a:spLocks noChangeArrowheads="1"/>
          </p:cNvSpPr>
          <p:nvPr/>
        </p:nvSpPr>
        <p:spPr bwMode="auto">
          <a:xfrm>
            <a:off x="7686675" y="5337175"/>
            <a:ext cx="113347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700">
                <a:latin typeface="Times New Roman" pitchFamily="18" charset="0"/>
                <a:cs typeface="Times New Roman" pitchFamily="18" charset="0"/>
              </a:rPr>
              <a:t> Y variables</a:t>
            </a:r>
          </a:p>
        </p:txBody>
      </p:sp>
      <p:sp>
        <p:nvSpPr>
          <p:cNvPr id="1084648" name="Rectangle 232"/>
          <p:cNvSpPr>
            <a:spLocks noChangeArrowheads="1"/>
          </p:cNvSpPr>
          <p:nvPr/>
        </p:nvSpPr>
        <p:spPr bwMode="auto">
          <a:xfrm>
            <a:off x="4565650" y="6934200"/>
            <a:ext cx="1528763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customer</a:t>
            </a:r>
          </a:p>
        </p:txBody>
      </p:sp>
      <p:cxnSp>
        <p:nvCxnSpPr>
          <p:cNvPr id="1084649" name="AutoShape 233"/>
          <p:cNvCxnSpPr>
            <a:cxnSpLocks noChangeShapeType="1"/>
            <a:stCxn id="1084645" idx="2"/>
            <a:endCxn id="1084648" idx="1"/>
          </p:cNvCxnSpPr>
          <p:nvPr/>
        </p:nvCxnSpPr>
        <p:spPr bwMode="auto">
          <a:xfrm rot="16200000" flipH="1">
            <a:off x="3558381" y="6107907"/>
            <a:ext cx="1222375" cy="7921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0" name="AutoShape 234"/>
          <p:cNvCxnSpPr>
            <a:cxnSpLocks noChangeShapeType="1"/>
            <a:stCxn id="1084644" idx="2"/>
            <a:endCxn id="1084648" idx="3"/>
          </p:cNvCxnSpPr>
          <p:nvPr/>
        </p:nvCxnSpPr>
        <p:spPr bwMode="auto">
          <a:xfrm rot="5400000">
            <a:off x="5829301" y="6003925"/>
            <a:ext cx="1376362" cy="84613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51" name="Rectangle 235"/>
          <p:cNvSpPr>
            <a:spLocks noChangeArrowheads="1"/>
          </p:cNvSpPr>
          <p:nvPr/>
        </p:nvSpPr>
        <p:spPr bwMode="auto">
          <a:xfrm>
            <a:off x="3206750" y="2406650"/>
            <a:ext cx="1508125" cy="4524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Request for quote</a:t>
            </a:r>
          </a:p>
        </p:txBody>
      </p:sp>
      <p:sp>
        <p:nvSpPr>
          <p:cNvPr id="1084652" name="Text Box 236"/>
          <p:cNvSpPr txBox="1">
            <a:spLocks noChangeArrowheads="1"/>
          </p:cNvSpPr>
          <p:nvPr/>
        </p:nvSpPr>
        <p:spPr bwMode="auto">
          <a:xfrm>
            <a:off x="2044700" y="2447925"/>
            <a:ext cx="1079500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700">
                <a:latin typeface="Times New Roman" pitchFamily="18" charset="0"/>
                <a:cs typeface="Times New Roman" pitchFamily="18" charset="0"/>
              </a:rPr>
              <a:t>X variables</a:t>
            </a:r>
          </a:p>
        </p:txBody>
      </p:sp>
      <p:sp>
        <p:nvSpPr>
          <p:cNvPr id="1084653" name="Rectangle 237"/>
          <p:cNvSpPr>
            <a:spLocks noChangeArrowheads="1"/>
          </p:cNvSpPr>
          <p:nvPr/>
        </p:nvSpPr>
        <p:spPr bwMode="auto">
          <a:xfrm>
            <a:off x="6435725" y="2135188"/>
            <a:ext cx="939800" cy="9699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  <a:cs typeface="Times New Roman" pitchFamily="18" charset="0"/>
              </a:rPr>
              <a:t>Availability</a:t>
            </a:r>
          </a:p>
          <a:p>
            <a:pPr algn="ctr"/>
            <a:r>
              <a:rPr lang="en-US" altLang="en-US" sz="1700">
                <a:latin typeface="Arial Narrow" pitchFamily="34" charset="0"/>
                <a:cs typeface="Times New Roman" pitchFamily="18" charset="0"/>
              </a:rPr>
              <a:t>Lead time</a:t>
            </a:r>
          </a:p>
          <a:p>
            <a:pPr algn="ctr"/>
            <a:r>
              <a:rPr lang="en-US" altLang="en-US" sz="1700">
                <a:latin typeface="Arial Narrow" pitchFamily="34" charset="0"/>
                <a:cs typeface="Times New Roman" pitchFamily="18" charset="0"/>
              </a:rPr>
              <a:t>Pricing</a:t>
            </a:r>
          </a:p>
        </p:txBody>
      </p:sp>
      <p:sp>
        <p:nvSpPr>
          <p:cNvPr id="1084654" name="Rectangle 238"/>
          <p:cNvSpPr>
            <a:spLocks noChangeArrowheads="1"/>
          </p:cNvSpPr>
          <p:nvPr/>
        </p:nvSpPr>
        <p:spPr bwMode="auto">
          <a:xfrm>
            <a:off x="3194050" y="930275"/>
            <a:ext cx="1528763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customer</a:t>
            </a:r>
          </a:p>
        </p:txBody>
      </p:sp>
      <p:sp>
        <p:nvSpPr>
          <p:cNvPr id="1084655" name="Rectangle 239"/>
          <p:cNvSpPr>
            <a:spLocks noChangeArrowheads="1"/>
          </p:cNvSpPr>
          <p:nvPr/>
        </p:nvSpPr>
        <p:spPr bwMode="auto">
          <a:xfrm>
            <a:off x="6143625" y="914400"/>
            <a:ext cx="1509713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suppliers</a:t>
            </a:r>
          </a:p>
        </p:txBody>
      </p:sp>
      <p:cxnSp>
        <p:nvCxnSpPr>
          <p:cNvPr id="1084656" name="AutoShape 240"/>
          <p:cNvCxnSpPr>
            <a:cxnSpLocks noChangeShapeType="1"/>
            <a:stCxn id="1084654" idx="2"/>
            <a:endCxn id="1084651" idx="0"/>
          </p:cNvCxnSpPr>
          <p:nvPr/>
        </p:nvCxnSpPr>
        <p:spPr bwMode="auto">
          <a:xfrm>
            <a:off x="3959225" y="1290638"/>
            <a:ext cx="1588" cy="11160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7" name="AutoShape 241"/>
          <p:cNvCxnSpPr>
            <a:cxnSpLocks noChangeShapeType="1"/>
            <a:stCxn id="1084655" idx="2"/>
            <a:endCxn id="1084653" idx="0"/>
          </p:cNvCxnSpPr>
          <p:nvPr/>
        </p:nvCxnSpPr>
        <p:spPr bwMode="auto">
          <a:xfrm>
            <a:off x="6899275" y="1274763"/>
            <a:ext cx="6350" cy="8604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61" name="Text Box 245"/>
          <p:cNvSpPr txBox="1">
            <a:spLocks noChangeArrowheads="1"/>
          </p:cNvSpPr>
          <p:nvPr/>
        </p:nvSpPr>
        <p:spPr bwMode="auto">
          <a:xfrm>
            <a:off x="7543800" y="2362200"/>
            <a:ext cx="1079500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700">
                <a:latin typeface="Times New Roman" pitchFamily="18" charset="0"/>
                <a:cs typeface="Times New Roman" pitchFamily="18" charset="0"/>
              </a:rPr>
              <a:t>X variables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34807</TotalTime>
  <Words>69</Words>
  <Application>Microsoft Office PowerPoint</Application>
  <PresentationFormat>Custom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Times New Roman</vt:lpstr>
      <vt:lpstr>Verdana</vt:lpstr>
      <vt:lpstr>Wingdings</vt:lpstr>
      <vt:lpstr>Default Design</vt:lpstr>
      <vt:lpstr>PowerPoint Presentation</vt:lpstr>
    </vt:vector>
  </TitlesOfParts>
  <Company>Quillinan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DMAIC phase deliverables</dc:title>
  <dc:creator>Russell A Boyles, PhD</dc:creator>
  <cp:lastModifiedBy>JACK BENHAM</cp:lastModifiedBy>
  <cp:revision>473</cp:revision>
  <dcterms:created xsi:type="dcterms:W3CDTF">2003-08-26T22:28:17Z</dcterms:created>
  <dcterms:modified xsi:type="dcterms:W3CDTF">2022-11-22T23:48:50Z</dcterms:modified>
</cp:coreProperties>
</file>