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29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B48CC65-7AC7-49F4-8D22-D342167CC2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E7381A-E759-4721-9A48-580C574B0E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B5772-16F8-4311-8375-BA43E65C4378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6F81E3-6C58-4396-B187-D01219DCDF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90A72-5383-4FB1-8AC1-929F8C299B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34248-CB0C-41D7-A8E8-4077444CE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92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19511-D115-4CD9-A76B-7B8C1F519B22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96FDC-4CF8-467D-83EE-87DC1786E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20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6"/>
            <a:ext cx="54406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1470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05001" y="1437261"/>
            <a:ext cx="5575934" cy="131507"/>
          </a:xfrm>
        </p:spPr>
        <p:txBody>
          <a:bodyPr lIns="0" tIns="0" rIns="0" bIns="0"/>
          <a:lstStyle>
            <a:lvl1pPr>
              <a:defRPr sz="855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8606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05001" y="1437261"/>
            <a:ext cx="5575934" cy="131507"/>
          </a:xfrm>
        </p:spPr>
        <p:txBody>
          <a:bodyPr lIns="0" tIns="0" rIns="0" bIns="0"/>
          <a:lstStyle>
            <a:lvl1pPr>
              <a:defRPr sz="855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4"/>
            <a:ext cx="33809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4"/>
            <a:ext cx="33809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267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05001" y="1437261"/>
            <a:ext cx="5575934" cy="131507"/>
          </a:xfrm>
        </p:spPr>
        <p:txBody>
          <a:bodyPr lIns="0" tIns="0" rIns="0" bIns="0"/>
          <a:lstStyle>
            <a:lvl1pPr>
              <a:defRPr sz="855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5599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196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05001" y="1437259"/>
            <a:ext cx="5575934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4"/>
            <a:ext cx="6995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4"/>
            <a:ext cx="24871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4"/>
            <a:ext cx="17876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4"/>
            <a:ext cx="17876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666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144657">
        <a:defRPr>
          <a:latin typeface="+mn-lt"/>
          <a:ea typeface="+mn-ea"/>
          <a:cs typeface="+mn-cs"/>
        </a:defRPr>
      </a:lvl2pPr>
      <a:lvl3pPr marL="289314">
        <a:defRPr>
          <a:latin typeface="+mn-lt"/>
          <a:ea typeface="+mn-ea"/>
          <a:cs typeface="+mn-cs"/>
        </a:defRPr>
      </a:lvl3pPr>
      <a:lvl4pPr marL="433971">
        <a:defRPr>
          <a:latin typeface="+mn-lt"/>
          <a:ea typeface="+mn-ea"/>
          <a:cs typeface="+mn-cs"/>
        </a:defRPr>
      </a:lvl4pPr>
      <a:lvl5pPr marL="578629">
        <a:defRPr>
          <a:latin typeface="+mn-lt"/>
          <a:ea typeface="+mn-ea"/>
          <a:cs typeface="+mn-cs"/>
        </a:defRPr>
      </a:lvl5pPr>
      <a:lvl6pPr marL="723286">
        <a:defRPr>
          <a:latin typeface="+mn-lt"/>
          <a:ea typeface="+mn-ea"/>
          <a:cs typeface="+mn-cs"/>
        </a:defRPr>
      </a:lvl6pPr>
      <a:lvl7pPr marL="867943">
        <a:defRPr>
          <a:latin typeface="+mn-lt"/>
          <a:ea typeface="+mn-ea"/>
          <a:cs typeface="+mn-cs"/>
        </a:defRPr>
      </a:lvl7pPr>
      <a:lvl8pPr marL="1012600">
        <a:defRPr>
          <a:latin typeface="+mn-lt"/>
          <a:ea typeface="+mn-ea"/>
          <a:cs typeface="+mn-cs"/>
        </a:defRPr>
      </a:lvl8pPr>
      <a:lvl9pPr marL="115725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144657">
        <a:defRPr>
          <a:latin typeface="+mn-lt"/>
          <a:ea typeface="+mn-ea"/>
          <a:cs typeface="+mn-cs"/>
        </a:defRPr>
      </a:lvl2pPr>
      <a:lvl3pPr marL="289314">
        <a:defRPr>
          <a:latin typeface="+mn-lt"/>
          <a:ea typeface="+mn-ea"/>
          <a:cs typeface="+mn-cs"/>
        </a:defRPr>
      </a:lvl3pPr>
      <a:lvl4pPr marL="433971">
        <a:defRPr>
          <a:latin typeface="+mn-lt"/>
          <a:ea typeface="+mn-ea"/>
          <a:cs typeface="+mn-cs"/>
        </a:defRPr>
      </a:lvl4pPr>
      <a:lvl5pPr marL="578629">
        <a:defRPr>
          <a:latin typeface="+mn-lt"/>
          <a:ea typeface="+mn-ea"/>
          <a:cs typeface="+mn-cs"/>
        </a:defRPr>
      </a:lvl5pPr>
      <a:lvl6pPr marL="723286">
        <a:defRPr>
          <a:latin typeface="+mn-lt"/>
          <a:ea typeface="+mn-ea"/>
          <a:cs typeface="+mn-cs"/>
        </a:defRPr>
      </a:lvl6pPr>
      <a:lvl7pPr marL="867943">
        <a:defRPr>
          <a:latin typeface="+mn-lt"/>
          <a:ea typeface="+mn-ea"/>
          <a:cs typeface="+mn-cs"/>
        </a:defRPr>
      </a:lvl7pPr>
      <a:lvl8pPr marL="1012600">
        <a:defRPr>
          <a:latin typeface="+mn-lt"/>
          <a:ea typeface="+mn-ea"/>
          <a:cs typeface="+mn-cs"/>
        </a:defRPr>
      </a:lvl8pPr>
      <a:lvl9pPr marL="115725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5300" y="4262373"/>
            <a:ext cx="6781798" cy="5643627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1206" defTabSz="806867">
              <a:tabLst>
                <a:tab pos="259430" algn="l"/>
              </a:tabLst>
            </a:pP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The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expected </a:t>
            </a:r>
            <a:r>
              <a:rPr lang="en-US" sz="1400" dirty="0">
                <a:solidFill>
                  <a:prstClr val="black"/>
                </a:solidFill>
                <a:latin typeface="Symbol"/>
                <a:cs typeface="Symbol"/>
              </a:rPr>
              <a:t></a:t>
            </a:r>
            <a:r>
              <a:rPr lang="en-US" sz="1400" i="1" baseline="-20833" dirty="0">
                <a:solidFill>
                  <a:prstClr val="black"/>
                </a:solidFill>
                <a:latin typeface="Times New Roman"/>
                <a:cs typeface="Times New Roman"/>
              </a:rPr>
              <a:t>noise </a:t>
            </a: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for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flight </a:t>
            </a: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time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is </a:t>
            </a: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0.14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seconds. </a:t>
            </a: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The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desired </a:t>
            </a:r>
            <a:r>
              <a:rPr lang="en-US" sz="1400" spc="-10" dirty="0">
                <a:solidFill>
                  <a:prstClr val="black"/>
                </a:solidFill>
                <a:latin typeface="Times New Roman"/>
                <a:cs typeface="Times New Roman"/>
              </a:rPr>
              <a:t>difference </a:t>
            </a: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to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detect</a:t>
            </a:r>
            <a:r>
              <a:rPr lang="en-US" sz="1400" spc="13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is</a:t>
            </a:r>
            <a:endParaRPr lang="en-US" sz="14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94640" marR="130810" lvl="0">
              <a:spcAft>
                <a:spcPts val="1200"/>
              </a:spcAft>
            </a:pP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0.2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seconds. Do </a:t>
            </a: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a sample size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calculation. </a:t>
            </a:r>
            <a:r>
              <a:rPr lang="en-US" sz="1400" spc="-10" dirty="0">
                <a:solidFill>
                  <a:prstClr val="black"/>
                </a:solidFill>
                <a:latin typeface="Times New Roman"/>
                <a:cs typeface="Times New Roman"/>
              </a:rPr>
              <a:t>(Don’t forgot </a:t>
            </a: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to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change “D-Optimal” </a:t>
            </a:r>
            <a:r>
              <a:rPr lang="en-US" sz="1400" dirty="0">
                <a:solidFill>
                  <a:prstClr val="black"/>
                </a:solidFill>
                <a:latin typeface="Times New Roman"/>
                <a:cs typeface="Times New Roman"/>
              </a:rPr>
              <a:t>to  </a:t>
            </a:r>
            <a:r>
              <a:rPr lang="en-US" sz="1400" spc="-5" dirty="0">
                <a:solidFill>
                  <a:prstClr val="black"/>
                </a:solidFill>
                <a:latin typeface="Times New Roman"/>
                <a:cs typeface="Times New Roman"/>
              </a:rPr>
              <a:t>“I-Optimal”.)</a:t>
            </a:r>
            <a:endParaRPr lang="en-US" sz="14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59990" marR="36421" indent="-248784" defTabSz="806867">
              <a:spcAft>
                <a:spcPts val="1200"/>
              </a:spcAft>
              <a:buFontTx/>
              <a:buAutoNum type="arabicPeriod" startAt="2"/>
              <a:tabLst>
                <a:tab pos="259430" algn="l"/>
                <a:tab pos="259990" algn="l"/>
              </a:tabLst>
            </a:pP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instructor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tell </a:t>
            </a:r>
            <a:r>
              <a:rPr sz="1400" spc="-1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blocks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needed. Create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matrix  for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calculated sample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indicated 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blocks. </a:t>
            </a:r>
            <a:r>
              <a:rPr sz="1400" spc="-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(Don’t forgot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“I-Optimal” back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1400" spc="137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“D-Optimal”.)</a:t>
            </a:r>
            <a:endParaRPr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9990" indent="-248784" defTabSz="806867">
              <a:spcAft>
                <a:spcPts val="1200"/>
              </a:spcAft>
              <a:buFontTx/>
              <a:buAutoNum type="arabicPeriod" startAt="2"/>
              <a:tabLst>
                <a:tab pos="259430" algn="l"/>
                <a:tab pos="259990" algn="l"/>
              </a:tabLst>
            </a:pP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 will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treated as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hard-to-change </a:t>
            </a:r>
            <a:r>
              <a:rPr sz="1400" spc="-1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factor.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Sort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matrix</a:t>
            </a:r>
            <a:r>
              <a:rPr sz="1400" spc="19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accordingly.</a:t>
            </a:r>
            <a:endParaRPr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9990" indent="-248784" defTabSz="806867">
              <a:spcAft>
                <a:spcPts val="1200"/>
              </a:spcAft>
              <a:buFontTx/>
              <a:buAutoNum type="arabicPeriod" startAt="2"/>
              <a:tabLst>
                <a:tab pos="259430" algn="l"/>
                <a:tab pos="259990" algn="l"/>
              </a:tabLst>
            </a:pP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Save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sz="1400" i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Helicopter</a:t>
            </a:r>
            <a:r>
              <a:rPr sz="1400" i="1" spc="66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i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9990" marR="25215" indent="-248784" defTabSz="806867">
              <a:spcAft>
                <a:spcPts val="1200"/>
              </a:spcAft>
              <a:buFontTx/>
              <a:buAutoNum type="arabicPeriod" startAt="2"/>
              <a:tabLst>
                <a:tab pos="259430" algn="l"/>
                <a:tab pos="259990" algn="l"/>
              </a:tabLst>
            </a:pPr>
            <a:r>
              <a:rPr sz="1400" spc="-4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dividing into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teams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run this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experiment.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instructor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 each  team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build the</a:t>
            </a:r>
            <a:r>
              <a:rPr sz="1400" spc="26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helicopters.</a:t>
            </a:r>
            <a:endParaRPr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9990" marR="16249" indent="-248784" defTabSz="806867">
              <a:spcAft>
                <a:spcPts val="1200"/>
              </a:spcAft>
              <a:buFontTx/>
              <a:buAutoNum type="arabicPeriod" startAt="2"/>
              <a:tabLst>
                <a:tab pos="259430" algn="l"/>
                <a:tab pos="259990" algn="l"/>
              </a:tabLst>
            </a:pP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helicopters called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in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of 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matrix in 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saved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 members. (The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matrix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produced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Custom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will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 </a:t>
            </a:r>
            <a:r>
              <a:rPr sz="1400" spc="-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sz="1400" spc="5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person.)</a:t>
            </a:r>
            <a:endParaRPr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9990" indent="-248784" defTabSz="806867">
              <a:spcAft>
                <a:spcPts val="1200"/>
              </a:spcAft>
              <a:buFontTx/>
              <a:buAutoNum type="arabicPeriod" startAt="2"/>
              <a:tabLst>
                <a:tab pos="259430" algn="l"/>
                <a:tab pos="259990" algn="l"/>
              </a:tabLst>
            </a:pP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sz="1400" i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ouble-check </a:t>
            </a:r>
            <a:r>
              <a:rPr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1400" i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helicopters </a:t>
            </a:r>
            <a:r>
              <a:rPr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against the</a:t>
            </a:r>
            <a:r>
              <a:rPr sz="1400" i="1" spc="7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i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matrix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9990" marR="12327" indent="-248784" defTabSz="806867">
              <a:spcAft>
                <a:spcPts val="1200"/>
              </a:spcAft>
              <a:buFontTx/>
              <a:buAutoNum type="arabicPeriod" startAt="2"/>
              <a:tabLst>
                <a:tab pos="259430" algn="l"/>
                <a:tab pos="259990" algn="l"/>
              </a:tabLst>
            </a:pPr>
            <a:r>
              <a:rPr sz="1400" spc="-4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simulate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shift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change, everyone changes manufacturing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jobs for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will provide cross-training as needed before starting Block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 teams will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build the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helicopters called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in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</a:t>
            </a:r>
            <a:r>
              <a:rPr sz="1400" spc="88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  <a:p>
            <a:pPr marL="259990" indent="-248784" defTabSz="806867">
              <a:spcAft>
                <a:spcPts val="1200"/>
              </a:spcAft>
              <a:buFontTx/>
              <a:buAutoNum type="arabicPeriod" startAt="2"/>
              <a:tabLst>
                <a:tab pos="259430" algn="l"/>
                <a:tab pos="259990" algn="l"/>
              </a:tabLst>
            </a:pP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sz="1400" i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ouble-check </a:t>
            </a:r>
            <a:r>
              <a:rPr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1400" i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helicopters </a:t>
            </a:r>
            <a:r>
              <a:rPr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against the</a:t>
            </a:r>
            <a:r>
              <a:rPr sz="1400" i="1" spc="7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i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matrix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9990" indent="-248784" defTabSz="806867">
              <a:spcAft>
                <a:spcPts val="600"/>
              </a:spcAft>
              <a:buFontTx/>
              <a:buAutoNum type="arabicPeriod" startAt="2"/>
              <a:tabLst>
                <a:tab pos="259990" algn="l"/>
              </a:tabLst>
            </a:pP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Save </a:t>
            </a:r>
            <a:r>
              <a:rPr sz="1400" spc="-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sz="14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give all team members </a:t>
            </a:r>
            <a:r>
              <a:rPr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sz="1400" spc="16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2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copy.</a:t>
            </a:r>
            <a:endParaRPr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588685"/>
              </p:ext>
            </p:extLst>
          </p:nvPr>
        </p:nvGraphicFramePr>
        <p:xfrm>
          <a:off x="711200" y="1790700"/>
          <a:ext cx="4495800" cy="2260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7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8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8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8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3462">
                <a:tc>
                  <a:txBody>
                    <a:bodyPr/>
                    <a:lstStyle/>
                    <a:p>
                      <a:pPr marL="27749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300" b="1" dirty="0">
                          <a:latin typeface="Arial Narrow"/>
                          <a:cs typeface="Arial Narrow"/>
                        </a:rPr>
                        <a:t>Factor</a:t>
                      </a:r>
                      <a:endParaRPr sz="1300">
                        <a:latin typeface="Arial Narrow"/>
                        <a:cs typeface="Arial Narrow"/>
                      </a:endParaRPr>
                    </a:p>
                  </a:txBody>
                  <a:tcPr marL="0" marR="0" marT="4258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EB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300" b="1" dirty="0">
                          <a:latin typeface="Arial Narrow"/>
                          <a:cs typeface="Arial Narrow"/>
                        </a:rPr>
                        <a:t>Type</a:t>
                      </a:r>
                      <a:endParaRPr sz="1300">
                        <a:latin typeface="Arial Narrow"/>
                        <a:cs typeface="Arial Narrow"/>
                      </a:endParaRPr>
                    </a:p>
                  </a:txBody>
                  <a:tcPr marL="0" marR="0" marT="4258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EB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300" b="1" dirty="0">
                          <a:latin typeface="Arial Narrow"/>
                          <a:cs typeface="Arial Narrow"/>
                        </a:rPr>
                        <a:t>Level</a:t>
                      </a:r>
                      <a:r>
                        <a:rPr sz="1300" b="1" spc="-45" dirty="0">
                          <a:latin typeface="Arial Narrow"/>
                          <a:cs typeface="Arial Narrow"/>
                        </a:rPr>
                        <a:t> </a:t>
                      </a:r>
                      <a:r>
                        <a:rPr sz="1300" b="1" dirty="0">
                          <a:latin typeface="Arial Narrow"/>
                          <a:cs typeface="Arial Narrow"/>
                        </a:rPr>
                        <a:t>1</a:t>
                      </a:r>
                      <a:endParaRPr sz="1300">
                        <a:latin typeface="Arial Narrow"/>
                        <a:cs typeface="Arial Narrow"/>
                      </a:endParaRPr>
                    </a:p>
                  </a:txBody>
                  <a:tcPr marL="0" marR="0" marT="4258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EB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300" b="1" dirty="0">
                          <a:latin typeface="Arial Narrow"/>
                          <a:cs typeface="Arial Narrow"/>
                        </a:rPr>
                        <a:t>Level</a:t>
                      </a:r>
                      <a:r>
                        <a:rPr sz="1300" b="1" spc="-45" dirty="0">
                          <a:latin typeface="Arial Narrow"/>
                          <a:cs typeface="Arial Narrow"/>
                        </a:rPr>
                        <a:t> </a:t>
                      </a:r>
                      <a:r>
                        <a:rPr sz="1300" b="1" dirty="0">
                          <a:latin typeface="Arial Narrow"/>
                          <a:cs typeface="Arial Narrow"/>
                        </a:rPr>
                        <a:t>2</a:t>
                      </a:r>
                      <a:endParaRPr sz="1300">
                        <a:latin typeface="Arial Narrow"/>
                        <a:cs typeface="Arial Narrow"/>
                      </a:endParaRPr>
                    </a:p>
                  </a:txBody>
                  <a:tcPr marL="0" marR="0" marT="4258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EB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300" b="1" dirty="0">
                          <a:latin typeface="Arial Narrow"/>
                          <a:cs typeface="Arial Narrow"/>
                        </a:rPr>
                        <a:t>Level</a:t>
                      </a:r>
                      <a:r>
                        <a:rPr sz="1300" b="1" spc="-45" dirty="0">
                          <a:latin typeface="Arial Narrow"/>
                          <a:cs typeface="Arial Narrow"/>
                        </a:rPr>
                        <a:t> </a:t>
                      </a:r>
                      <a:r>
                        <a:rPr sz="1300" b="1" dirty="0">
                          <a:latin typeface="Arial Narrow"/>
                          <a:cs typeface="Arial Narrow"/>
                        </a:rPr>
                        <a:t>3</a:t>
                      </a:r>
                      <a:endParaRPr sz="1300">
                        <a:latin typeface="Arial Narrow"/>
                        <a:cs typeface="Arial Narrow"/>
                      </a:endParaRPr>
                    </a:p>
                  </a:txBody>
                  <a:tcPr marL="0" marR="0" marT="4258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895"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Paper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Categorical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Light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Heavy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673"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10" dirty="0">
                          <a:latin typeface="Arial"/>
                          <a:cs typeface="Arial"/>
                        </a:rPr>
                        <a:t>Blade</a:t>
                      </a:r>
                      <a:r>
                        <a:rPr sz="13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length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Continuous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10" dirty="0">
                          <a:latin typeface="Arial"/>
                          <a:cs typeface="Arial"/>
                        </a:rPr>
                        <a:t>3.25"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10" dirty="0">
                          <a:latin typeface="Arial"/>
                          <a:cs typeface="Arial"/>
                        </a:rPr>
                        <a:t>4.5"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10" dirty="0">
                          <a:latin typeface="Arial"/>
                          <a:cs typeface="Arial"/>
                        </a:rPr>
                        <a:t>5.75"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898"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Stem</a:t>
                      </a:r>
                      <a:r>
                        <a:rPr sz="13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length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Continuous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10" dirty="0">
                          <a:latin typeface="Arial"/>
                          <a:cs typeface="Arial"/>
                        </a:rPr>
                        <a:t>3.5"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10" dirty="0">
                          <a:latin typeface="Arial"/>
                          <a:cs typeface="Arial"/>
                        </a:rPr>
                        <a:t>4.0"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10" dirty="0">
                          <a:latin typeface="Arial"/>
                          <a:cs typeface="Arial"/>
                        </a:rPr>
                        <a:t>4.5"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673"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Paper</a:t>
                      </a:r>
                      <a:r>
                        <a:rPr sz="13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5" dirty="0">
                          <a:latin typeface="Arial"/>
                          <a:cs typeface="Arial"/>
                        </a:rPr>
                        <a:t>clip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Categorical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Small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300" spc="-5" dirty="0">
                          <a:latin typeface="Arial"/>
                          <a:cs typeface="Arial"/>
                        </a:rPr>
                        <a:t>Large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2022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5588000" y="2393247"/>
            <a:ext cx="1600200" cy="773741"/>
          </a:xfrm>
          <a:prstGeom prst="rect">
            <a:avLst/>
          </a:prstGeom>
          <a:solidFill>
            <a:srgbClr val="CCEBFF"/>
          </a:solidFill>
        </p:spPr>
        <p:txBody>
          <a:bodyPr vert="horz" wrap="square" lIns="0" tIns="34738" rIns="0" bIns="0" rtlCol="0">
            <a:spAutoFit/>
          </a:bodyPr>
          <a:lstStyle/>
          <a:p>
            <a:pPr marL="110384" marR="104781" indent="1681" algn="ctr" defTabSz="806867">
              <a:spcBef>
                <a:spcPts val="274"/>
              </a:spcBef>
            </a:pPr>
            <a:r>
              <a:rPr sz="1200" spc="-4" dirty="0">
                <a:solidFill>
                  <a:prstClr val="black"/>
                </a:solidFill>
                <a:latin typeface="Comic Sans MS"/>
                <a:cs typeface="Comic Sans MS"/>
              </a:rPr>
              <a:t>For continuous  factors you</a:t>
            </a:r>
            <a:r>
              <a:rPr sz="1200" spc="-49" dirty="0">
                <a:solidFill>
                  <a:prstClr val="black"/>
                </a:solidFill>
                <a:latin typeface="Comic Sans MS"/>
                <a:cs typeface="Comic Sans MS"/>
              </a:rPr>
              <a:t> </a:t>
            </a:r>
            <a:r>
              <a:rPr sz="1200" spc="-9" dirty="0">
                <a:solidFill>
                  <a:prstClr val="black"/>
                </a:solidFill>
                <a:latin typeface="Comic Sans MS"/>
                <a:cs typeface="Comic Sans MS"/>
              </a:rPr>
              <a:t>enter  </a:t>
            </a:r>
            <a:r>
              <a:rPr sz="1200" spc="-4" dirty="0">
                <a:solidFill>
                  <a:prstClr val="black"/>
                </a:solidFill>
                <a:latin typeface="Comic Sans MS"/>
                <a:cs typeface="Comic Sans MS"/>
              </a:rPr>
              <a:t>only </a:t>
            </a:r>
            <a:r>
              <a:rPr sz="1200" spc="-9" dirty="0">
                <a:solidFill>
                  <a:prstClr val="black"/>
                </a:solidFill>
                <a:latin typeface="Comic Sans MS"/>
                <a:cs typeface="Comic Sans MS"/>
              </a:rPr>
              <a:t>the </a:t>
            </a:r>
            <a:r>
              <a:rPr sz="1200" spc="-4" dirty="0">
                <a:solidFill>
                  <a:prstClr val="black"/>
                </a:solidFill>
                <a:latin typeface="Comic Sans MS"/>
                <a:cs typeface="Comic Sans MS"/>
              </a:rPr>
              <a:t>low </a:t>
            </a:r>
            <a:r>
              <a:rPr sz="1200" spc="-9" dirty="0">
                <a:solidFill>
                  <a:prstClr val="black"/>
                </a:solidFill>
                <a:latin typeface="Comic Sans MS"/>
                <a:cs typeface="Comic Sans MS"/>
              </a:rPr>
              <a:t>and  </a:t>
            </a:r>
            <a:r>
              <a:rPr sz="1200" spc="-4" dirty="0">
                <a:solidFill>
                  <a:prstClr val="black"/>
                </a:solidFill>
                <a:latin typeface="Comic Sans MS"/>
                <a:cs typeface="Comic Sans MS"/>
              </a:rPr>
              <a:t>high</a:t>
            </a:r>
            <a:r>
              <a:rPr sz="1200" spc="-22" dirty="0">
                <a:solidFill>
                  <a:prstClr val="black"/>
                </a:solidFill>
                <a:latin typeface="Comic Sans MS"/>
                <a:cs typeface="Comic Sans MS"/>
              </a:rPr>
              <a:t> </a:t>
            </a:r>
            <a:r>
              <a:rPr sz="1200" spc="-9" dirty="0">
                <a:solidFill>
                  <a:prstClr val="black"/>
                </a:solidFill>
                <a:latin typeface="Comic Sans MS"/>
                <a:cs typeface="Comic Sans MS"/>
              </a:rPr>
              <a:t>levels</a:t>
            </a:r>
            <a:endParaRPr sz="1200" dirty="0">
              <a:solidFill>
                <a:prstClr val="black"/>
              </a:solidFill>
              <a:latin typeface="Comic Sans MS"/>
              <a:cs typeface="Comic Sans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6099" y="417145"/>
            <a:ext cx="6781799" cy="1050061"/>
          </a:xfrm>
          <a:prstGeom prst="rect">
            <a:avLst/>
          </a:prstGeom>
        </p:spPr>
        <p:txBody>
          <a:bodyPr vert="horz" wrap="square" lIns="0" tIns="11206" rIns="0" bIns="0" rtlCol="0">
            <a:spAutoFit/>
          </a:bodyPr>
          <a:lstStyle/>
          <a:p>
            <a:pPr marL="1391284" defTabSz="806867">
              <a:spcBef>
                <a:spcPts val="88"/>
              </a:spcBef>
            </a:pPr>
            <a:r>
              <a:rPr sz="2000" b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Helicopter DOE </a:t>
            </a:r>
            <a:r>
              <a:rPr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sz="2000" b="1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sz="2000" b="1" spc="-57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endParaRPr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206" marR="4483" defTabSz="806867">
              <a:spcBef>
                <a:spcPts val="860"/>
              </a:spcBef>
            </a:pPr>
            <a:r>
              <a:rPr sz="2000" spc="-4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sz="20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maximize the </a:t>
            </a:r>
            <a:r>
              <a:rPr sz="20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flight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of </a:t>
            </a:r>
            <a:r>
              <a:rPr sz="20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 helicopters dropped from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fixed  </a:t>
            </a:r>
            <a:r>
              <a:rPr sz="20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height. Here are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20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and</a:t>
            </a:r>
            <a:r>
              <a:rPr sz="2000" spc="7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levels:</a:t>
            </a:r>
            <a:endParaRPr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77</Words>
  <Application>Microsoft Office PowerPoint</Application>
  <PresentationFormat>Custom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Comic Sans MS</vt:lpstr>
      <vt:lpstr>Symbol</vt:lpstr>
      <vt:lpstr>Times New Roman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BENHAM</dc:creator>
  <cp:lastModifiedBy>JACK BENHAM</cp:lastModifiedBy>
  <cp:revision>2</cp:revision>
  <dcterms:created xsi:type="dcterms:W3CDTF">2019-09-25T21:06:57Z</dcterms:created>
  <dcterms:modified xsi:type="dcterms:W3CDTF">2019-09-25T21:22:48Z</dcterms:modified>
</cp:coreProperties>
</file>